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257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4660"/>
  </p:normalViewPr>
  <p:slideViewPr>
    <p:cSldViewPr snapToGrid="0">
      <p:cViewPr varScale="1">
        <p:scale>
          <a:sx n="86" d="100"/>
          <a:sy n="86" d="100"/>
        </p:scale>
        <p:origin x="514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3134" y="4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7C2287B-A08E-4A9E-A204-5A986B061C7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591CB61-DF8A-41AA-B68B-4266D3AC31B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ED1B3A-46F9-49FD-AD10-AFD7DDBFFFE7}" type="datetimeFigureOut">
              <a:rPr lang="fr-FR" smtClean="0"/>
              <a:t>26/05/2019</a:t>
            </a:fld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B68929-7DA1-4A27-B680-85E56C6851E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5158B7-8927-4AB2-8E7B-A5A3B723486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11A0C4-EEA3-4DD3-9096-2BCD621A3B0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8675080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D02DE9-54A9-4CA7-91F3-710D21D0B6EC}" type="datetimeFigureOut">
              <a:rPr lang="en-US" smtClean="0"/>
              <a:t>5/26/2019</a:t>
            </a:fld>
            <a:endParaRPr lang="en-US" dirty="0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3A40C6-55FD-4582-9863-61F46F8DBC8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85354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57781dd917_3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57781dd917_3_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g57781dd917_3_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57781dd917_3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57781dd917_3_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g57781dd917_3_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57d09610c4_0_6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g57d09610c4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576e3fee49_0_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g576e3fee49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576e3fee49_0_5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g576e3fee49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57d09610c4_0_8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g57d09610c4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57870a551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g57870a551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5180262396_0_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g5180262396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57d09610c4_0_7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g57d09610c4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57d09610c4_0_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g57d09610c4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57d09610c4_0_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g57d09610c4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5180262396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g518026239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576e3fee49_0_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g576e3fee49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586141e909_0_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g586141e909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576e3fee49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g576e3fee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mière diaposi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3DFC5F3-BDE9-4C47-B29D-1E7EF3B0CB6A}"/>
              </a:ext>
            </a:extLst>
          </p:cNvPr>
          <p:cNvSpPr/>
          <p:nvPr userDrawn="1"/>
        </p:nvSpPr>
        <p:spPr>
          <a:xfrm>
            <a:off x="0" y="0"/>
            <a:ext cx="3892378" cy="8453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3955A2C-6DC0-42CF-8BED-5DD7424ED665}"/>
              </a:ext>
            </a:extLst>
          </p:cNvPr>
          <p:cNvSpPr/>
          <p:nvPr userDrawn="1"/>
        </p:nvSpPr>
        <p:spPr>
          <a:xfrm>
            <a:off x="8299621" y="0"/>
            <a:ext cx="3892378" cy="8453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Image 5" descr="Une image contenant extérieur&#10;&#10;Description générée avec un niveau de confiance très élevé">
            <a:extLst>
              <a:ext uri="{FF2B5EF4-FFF2-40B4-BE49-F238E27FC236}">
                <a16:creationId xmlns:a16="http://schemas.microsoft.com/office/drawing/2014/main" id="{5514EDC0-5B5E-49A1-9FBC-EC3FCB56454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8630" y="-55484"/>
            <a:ext cx="971965" cy="917535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C77A5FE8-6DAC-44C8-85CC-4966121CD02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3150" y="-55484"/>
            <a:ext cx="917535" cy="917535"/>
          </a:xfrm>
          <a:prstGeom prst="rect">
            <a:avLst/>
          </a:prstGeom>
        </p:spPr>
      </p:pic>
      <p:sp>
        <p:nvSpPr>
          <p:cNvPr id="10" name="Espace réservé de la date 2">
            <a:extLst>
              <a:ext uri="{FF2B5EF4-FFF2-40B4-BE49-F238E27FC236}">
                <a16:creationId xmlns:a16="http://schemas.microsoft.com/office/drawing/2014/main" id="{377EB69A-5AC6-4363-989F-DF7DE9286C71}"/>
              </a:ext>
            </a:extLst>
          </p:cNvPr>
          <p:cNvSpPr txBox="1">
            <a:spLocks/>
          </p:cNvSpPr>
          <p:nvPr userDrawn="1"/>
        </p:nvSpPr>
        <p:spPr>
          <a:xfrm>
            <a:off x="1764162" y="1451895"/>
            <a:ext cx="7694771" cy="135770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800" kern="1200">
                <a:solidFill>
                  <a:schemeClr val="bg1"/>
                </a:solidFill>
                <a:latin typeface="Arial Nova Light" panose="020B0304020202020204" pitchFamily="34" charset="0"/>
                <a:ea typeface="+mn-ea"/>
                <a:cs typeface="Arial Nova Light" panose="020B03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15" name="Espace réservé du texte 14">
            <a:extLst>
              <a:ext uri="{FF2B5EF4-FFF2-40B4-BE49-F238E27FC236}">
                <a16:creationId xmlns:a16="http://schemas.microsoft.com/office/drawing/2014/main" id="{BC46C715-7C5F-4214-B030-2565DD9075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64082" y="2746978"/>
            <a:ext cx="7878762" cy="8644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4000">
                <a:latin typeface="Arial Nova Light" panose="020B0304020202020204" pitchFamily="34" charset="0"/>
                <a:cs typeface="Arial Nova Light" panose="020B0304020202020204" pitchFamily="34" charset="0"/>
              </a:defRPr>
            </a:lvl1pPr>
          </a:lstStyle>
          <a:p>
            <a:r>
              <a:rPr lang="en-US" sz="2800" dirty="0">
                <a:solidFill>
                  <a:schemeClr val="tx1"/>
                </a:solidFill>
              </a:rPr>
              <a:t>Subject</a:t>
            </a:r>
          </a:p>
          <a:p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6" name="Titre 15">
            <a:extLst>
              <a:ext uri="{FF2B5EF4-FFF2-40B4-BE49-F238E27FC236}">
                <a16:creationId xmlns:a16="http://schemas.microsoft.com/office/drawing/2014/main" id="{B3BA48C9-71C6-4674-9380-7A4667859C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8" y="1663879"/>
            <a:ext cx="10515600" cy="850986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4400" baseline="0">
                <a:latin typeface="Arial Nova Light" panose="020B0304020202020204" pitchFamily="34" charset="0"/>
                <a:cs typeface="Arial Nova Light" panose="020B0304020202020204" pitchFamily="34" charset="0"/>
              </a:defRPr>
            </a:lvl1pPr>
          </a:lstStyle>
          <a:p>
            <a:r>
              <a:rPr lang="fr-FR" dirty="0"/>
              <a:t>Phase A </a:t>
            </a:r>
            <a:r>
              <a:rPr lang="fr-FR" dirty="0" err="1"/>
              <a:t>review</a:t>
            </a:r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A6349F9-E032-4858-9A3A-D8C111066340}"/>
              </a:ext>
            </a:extLst>
          </p:cNvPr>
          <p:cNvSpPr/>
          <p:nvPr userDrawn="1"/>
        </p:nvSpPr>
        <p:spPr>
          <a:xfrm>
            <a:off x="3892377" y="0"/>
            <a:ext cx="4407243" cy="84534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solidFill>
                  <a:schemeClr val="tx1"/>
                </a:solidFill>
                <a:latin typeface="Arial Nova Light" panose="020B0304020202020204" pitchFamily="34" charset="0"/>
                <a:cs typeface="Arial Nova Light" panose="020B0304020202020204" pitchFamily="34" charset="0"/>
              </a:rPr>
              <a:t>Project</a:t>
            </a:r>
            <a:r>
              <a:rPr lang="fr-FR" sz="2000" dirty="0">
                <a:solidFill>
                  <a:schemeClr val="tx1"/>
                </a:solidFill>
                <a:latin typeface="Arial Nova Light" panose="020B0304020202020204" pitchFamily="34" charset="0"/>
                <a:cs typeface="Arial Nova Light" panose="020B0304020202020204" pitchFamily="34" charset="0"/>
              </a:rPr>
              <a:t> </a:t>
            </a:r>
            <a:r>
              <a:rPr lang="fr-FR" sz="2000" b="1" dirty="0">
                <a:solidFill>
                  <a:schemeClr val="tx1"/>
                </a:solidFill>
                <a:latin typeface="Arial Nova Light" panose="020B0304020202020204" pitchFamily="34" charset="0"/>
                <a:cs typeface="Arial Nova Light" panose="020B0304020202020204" pitchFamily="34" charset="0"/>
              </a:rPr>
              <a:t>TOLOSAT</a:t>
            </a:r>
            <a:endParaRPr lang="en-US" sz="2000" b="1" dirty="0">
              <a:solidFill>
                <a:schemeClr val="tx1"/>
              </a:solidFill>
              <a:latin typeface="Arial Nova Light" panose="020B0304020202020204" pitchFamily="34" charset="0"/>
              <a:cs typeface="Arial Nova Light" panose="020B0304020202020204" pitchFamily="34" charset="0"/>
            </a:endParaRPr>
          </a:p>
        </p:txBody>
      </p:sp>
      <p:sp>
        <p:nvSpPr>
          <p:cNvPr id="13" name="Espace réservé du texte 15"/>
          <p:cNvSpPr>
            <a:spLocks noGrp="1"/>
          </p:cNvSpPr>
          <p:nvPr>
            <p:ph type="body" sz="quarter" idx="13" hasCustomPrompt="1"/>
          </p:nvPr>
        </p:nvSpPr>
        <p:spPr>
          <a:xfrm>
            <a:off x="62558" y="168401"/>
            <a:ext cx="3767261" cy="469764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1800" baseline="0">
                <a:solidFill>
                  <a:schemeClr val="bg1"/>
                </a:solidFill>
                <a:latin typeface="Arial Nova Light" panose="020B0304020202020204" pitchFamily="34" charset="0"/>
                <a:cs typeface="Arial Nova Light" panose="020B0304020202020204" pitchFamily="34" charset="0"/>
              </a:defRPr>
            </a:lvl1pPr>
          </a:lstStyle>
          <a:p>
            <a:pPr lvl="0"/>
            <a:r>
              <a:rPr lang="fr-FR" dirty="0"/>
              <a:t>Date</a:t>
            </a:r>
          </a:p>
        </p:txBody>
      </p:sp>
      <p:pic>
        <p:nvPicPr>
          <p:cNvPr id="14" name="Picture 2" descr="https://lh5.googleusercontent.com/LR7EV68FnLlpvf9k-RIQJ-eD5C3k31B9ByLnd4xQ6hM_oi1lk7-VIbubPEAHXzShkhCi-lXDR2bNMQC7zSu1lFnheVULs7nlMlKXqZZUrHLQlG3xizIWzOfhhgVwDNqFWk4qITlN1V4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6588" y="-125139"/>
            <a:ext cx="1091672" cy="1091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Connecteur droit 3"/>
          <p:cNvCxnSpPr/>
          <p:nvPr userDrawn="1"/>
        </p:nvCxnSpPr>
        <p:spPr>
          <a:xfrm>
            <a:off x="9706701" y="0"/>
            <a:ext cx="9625" cy="86205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838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AEC475B-EDBD-4C4C-8D0D-A8DC80A624A6}"/>
              </a:ext>
            </a:extLst>
          </p:cNvPr>
          <p:cNvSpPr/>
          <p:nvPr userDrawn="1"/>
        </p:nvSpPr>
        <p:spPr>
          <a:xfrm>
            <a:off x="0" y="0"/>
            <a:ext cx="3892378" cy="8453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990788A-8A0E-4DAA-8236-9F21CC09E794}"/>
              </a:ext>
            </a:extLst>
          </p:cNvPr>
          <p:cNvSpPr/>
          <p:nvPr userDrawn="1"/>
        </p:nvSpPr>
        <p:spPr>
          <a:xfrm>
            <a:off x="8299621" y="0"/>
            <a:ext cx="3892378" cy="8453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FDBD60A-C1EA-453C-97F5-1B5F90AB3530}"/>
              </a:ext>
            </a:extLst>
          </p:cNvPr>
          <p:cNvSpPr/>
          <p:nvPr userDrawn="1"/>
        </p:nvSpPr>
        <p:spPr>
          <a:xfrm>
            <a:off x="3892377" y="0"/>
            <a:ext cx="4407243" cy="84534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>
                <a:solidFill>
                  <a:schemeClr val="tx1"/>
                </a:solidFill>
                <a:latin typeface="Arial Nova Light" panose="020B0304020202020204" pitchFamily="34" charset="0"/>
                <a:cs typeface="Arial Nova Light" panose="020B0304020202020204" pitchFamily="34" charset="0"/>
              </a:rPr>
              <a:t>Project TOLOSAT</a:t>
            </a:r>
            <a:endParaRPr lang="en-US" sz="2000" dirty="0">
              <a:solidFill>
                <a:schemeClr val="tx1"/>
              </a:solidFill>
              <a:latin typeface="Arial Nova Light" panose="020B0304020202020204" pitchFamily="34" charset="0"/>
              <a:cs typeface="Arial Nova Light" panose="020B0304020202020204" pitchFamily="34" charset="0"/>
            </a:endParaRPr>
          </a:p>
        </p:txBody>
      </p:sp>
      <p:cxnSp>
        <p:nvCxnSpPr>
          <p:cNvPr id="7" name="Connecteur droit 3">
            <a:extLst>
              <a:ext uri="{FF2B5EF4-FFF2-40B4-BE49-F238E27FC236}">
                <a16:creationId xmlns:a16="http://schemas.microsoft.com/office/drawing/2014/main" id="{FCFF58C4-A598-4224-9EC6-0295B6008BCB}"/>
              </a:ext>
            </a:extLst>
          </p:cNvPr>
          <p:cNvCxnSpPr/>
          <p:nvPr userDrawn="1"/>
        </p:nvCxnSpPr>
        <p:spPr>
          <a:xfrm>
            <a:off x="9706701" y="0"/>
            <a:ext cx="9625" cy="86205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Image 5" descr="Une image contenant extérieur&#10;&#10;Description générée avec un niveau de confiance très élevé">
            <a:extLst>
              <a:ext uri="{FF2B5EF4-FFF2-40B4-BE49-F238E27FC236}">
                <a16:creationId xmlns:a16="http://schemas.microsoft.com/office/drawing/2014/main" id="{5810D1B8-2E79-4DB9-BD0E-787802644F5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8630" y="-55484"/>
            <a:ext cx="971965" cy="917535"/>
          </a:xfrm>
          <a:prstGeom prst="rect">
            <a:avLst/>
          </a:prstGeom>
        </p:spPr>
      </p:pic>
      <p:pic>
        <p:nvPicPr>
          <p:cNvPr id="9" name="Image 6">
            <a:extLst>
              <a:ext uri="{FF2B5EF4-FFF2-40B4-BE49-F238E27FC236}">
                <a16:creationId xmlns:a16="http://schemas.microsoft.com/office/drawing/2014/main" id="{83B82C0E-B6C7-4C6E-B223-5CC0F5F6DC3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3150" y="-55484"/>
            <a:ext cx="917535" cy="917535"/>
          </a:xfrm>
          <a:prstGeom prst="rect">
            <a:avLst/>
          </a:prstGeom>
        </p:spPr>
      </p:pic>
      <p:pic>
        <p:nvPicPr>
          <p:cNvPr id="10" name="Picture 2" descr="https://lh5.googleusercontent.com/LR7EV68FnLlpvf9k-RIQJ-eD5C3k31B9ByLnd4xQ6hM_oi1lk7-VIbubPEAHXzShkhCi-lXDR2bNMQC7zSu1lFnheVULs7nlMlKXqZZUrHLQlG3xizIWzOfhhgVwDNqFWk4qITlN1V4">
            <a:extLst>
              <a:ext uri="{FF2B5EF4-FFF2-40B4-BE49-F238E27FC236}">
                <a16:creationId xmlns:a16="http://schemas.microsoft.com/office/drawing/2014/main" id="{02B70FDC-8AD9-4091-8B5D-35CD5BC4D47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6588" y="-125139"/>
            <a:ext cx="1091672" cy="1091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21EB98F-2D25-4B23-94F1-DBEAEB3C50B4}"/>
              </a:ext>
            </a:extLst>
          </p:cNvPr>
          <p:cNvSpPr/>
          <p:nvPr userDrawn="1"/>
        </p:nvSpPr>
        <p:spPr>
          <a:xfrm>
            <a:off x="0" y="3785777"/>
            <a:ext cx="3892378" cy="7256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C5B1C2A-0B37-48F7-93CC-1845CDE084B6}"/>
              </a:ext>
            </a:extLst>
          </p:cNvPr>
          <p:cNvSpPr/>
          <p:nvPr userDrawn="1"/>
        </p:nvSpPr>
        <p:spPr>
          <a:xfrm>
            <a:off x="8299621" y="3785776"/>
            <a:ext cx="3892378" cy="30722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DAAE53A-D90F-4BCD-B5D7-2E7645A1C72B}"/>
              </a:ext>
            </a:extLst>
          </p:cNvPr>
          <p:cNvSpPr/>
          <p:nvPr userDrawn="1"/>
        </p:nvSpPr>
        <p:spPr>
          <a:xfrm>
            <a:off x="2549769" y="3785777"/>
            <a:ext cx="5749851" cy="72566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tx1"/>
              </a:solidFill>
              <a:latin typeface="Arial Nova Light" panose="020B0304020202020204" pitchFamily="34" charset="0"/>
              <a:cs typeface="Arial Nova Light" panose="020B0304020202020204" pitchFamily="34" charset="0"/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2ADE96B6-0CBF-4C68-9ADE-E931446ED2A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751992" y="3924978"/>
            <a:ext cx="5282346" cy="53181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fr-FR" dirty="0"/>
              <a:t>Subsystem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527BC52A-A673-4CD7-94C2-6EAD2F63BAE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365578" y="4802113"/>
            <a:ext cx="2582178" cy="129590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/>
              <a:t>Person 1</a:t>
            </a:r>
          </a:p>
          <a:p>
            <a:pPr lvl="0"/>
            <a:r>
              <a:rPr lang="fr-FR" dirty="0"/>
              <a:t>Person 2</a:t>
            </a:r>
          </a:p>
          <a:p>
            <a:pPr lvl="0"/>
            <a:r>
              <a:rPr lang="fr-FR" dirty="0"/>
              <a:t>Person 3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182AEA4-B779-4F09-B410-8E4D2A4A00E6}"/>
              </a:ext>
            </a:extLst>
          </p:cNvPr>
          <p:cNvSpPr/>
          <p:nvPr userDrawn="1"/>
        </p:nvSpPr>
        <p:spPr>
          <a:xfrm>
            <a:off x="-2" y="4511444"/>
            <a:ext cx="8299621" cy="234655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1F829B9-3F3C-453E-B273-0E126F299A6F}"/>
              </a:ext>
            </a:extLst>
          </p:cNvPr>
          <p:cNvSpPr txBox="1"/>
          <p:nvPr userDrawn="1"/>
        </p:nvSpPr>
        <p:spPr>
          <a:xfrm>
            <a:off x="8677718" y="3963945"/>
            <a:ext cx="2773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>
                <a:solidFill>
                  <a:schemeClr val="bg1"/>
                </a:solidFill>
              </a:rPr>
              <a:t>presented</a:t>
            </a:r>
            <a:r>
              <a:rPr lang="fr-FR" dirty="0">
                <a:solidFill>
                  <a:schemeClr val="bg1"/>
                </a:solidFill>
              </a:rPr>
              <a:t> by</a:t>
            </a:r>
          </a:p>
        </p:txBody>
      </p:sp>
      <p:sp>
        <p:nvSpPr>
          <p:cNvPr id="19" name="Espace réservé du numéro de diapositive 5">
            <a:extLst>
              <a:ext uri="{FF2B5EF4-FFF2-40B4-BE49-F238E27FC236}">
                <a16:creationId xmlns:a16="http://schemas.microsoft.com/office/drawing/2014/main" id="{5E511775-574D-4BF9-B492-279C2DC49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06922" y="6401420"/>
            <a:ext cx="1222732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/>
                </a:solidFill>
                <a:latin typeface="Arial Nova Light" panose="020B0304020202020204" pitchFamily="34" charset="0"/>
                <a:cs typeface="Arial Nova Light" panose="020B0304020202020204" pitchFamily="34" charset="0"/>
              </a:defRPr>
            </a:lvl1pPr>
          </a:lstStyle>
          <a:p>
            <a:fld id="{9E937E72-11F5-44A2-9DC0-74EEC05A6D2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8EEC1CB-5531-46BE-9291-824B06FCBA9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19238" y="4873884"/>
            <a:ext cx="6515100" cy="1658086"/>
          </a:xfrm>
          <a:prstGeom prst="rect">
            <a:avLst/>
          </a:prstGeom>
        </p:spPr>
        <p:txBody>
          <a:bodyPr/>
          <a:lstStyle>
            <a:lvl1pPr marL="571500" indent="-571500">
              <a:buAutoNum type="romanUcPeriod"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/>
              <a:t>Part I</a:t>
            </a:r>
          </a:p>
          <a:p>
            <a:pPr lvl="0"/>
            <a:r>
              <a:rPr lang="fr-FR" dirty="0"/>
              <a:t>Part II</a:t>
            </a:r>
          </a:p>
          <a:p>
            <a:pPr lvl="0"/>
            <a:r>
              <a:rPr lang="fr-FR" dirty="0"/>
              <a:t>Part III</a:t>
            </a:r>
          </a:p>
        </p:txBody>
      </p:sp>
    </p:spTree>
    <p:extLst>
      <p:ext uri="{BB962C8B-B14F-4D97-AF65-F5344CB8AC3E}">
        <p14:creationId xmlns:p14="http://schemas.microsoft.com/office/powerpoint/2010/main" val="24577015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FB037AB-4A66-4EAE-9FB1-662CC52AC4BA}"/>
              </a:ext>
            </a:extLst>
          </p:cNvPr>
          <p:cNvSpPr/>
          <p:nvPr userDrawn="1"/>
        </p:nvSpPr>
        <p:spPr>
          <a:xfrm>
            <a:off x="0" y="6309966"/>
            <a:ext cx="12192000" cy="5480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id="{6C51E171-9D69-4EF7-A7CD-795196410CBC}"/>
              </a:ext>
            </a:extLst>
          </p:cNvPr>
          <p:cNvGrpSpPr/>
          <p:nvPr userDrawn="1"/>
        </p:nvGrpSpPr>
        <p:grpSpPr>
          <a:xfrm>
            <a:off x="9615638" y="-2664"/>
            <a:ext cx="2388623" cy="1231958"/>
            <a:chOff x="8967390" y="-2664"/>
            <a:chExt cx="3224610" cy="1231958"/>
          </a:xfrm>
        </p:grpSpPr>
        <p:sp>
          <p:nvSpPr>
            <p:cNvPr id="9" name="Parallélogramme 8">
              <a:extLst>
                <a:ext uri="{FF2B5EF4-FFF2-40B4-BE49-F238E27FC236}">
                  <a16:creationId xmlns:a16="http://schemas.microsoft.com/office/drawing/2014/main" id="{31941D54-8960-4DF0-8480-5AD1E0A4A8B3}"/>
                </a:ext>
              </a:extLst>
            </p:cNvPr>
            <p:cNvSpPr/>
            <p:nvPr userDrawn="1"/>
          </p:nvSpPr>
          <p:spPr>
            <a:xfrm>
              <a:off x="9355948" y="-2664"/>
              <a:ext cx="2836052" cy="882257"/>
            </a:xfrm>
            <a:prstGeom prst="parallelogram">
              <a:avLst>
                <a:gd name="adj" fmla="val 80306"/>
              </a:avLst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Parallélogramme 11">
              <a:extLst>
                <a:ext uri="{FF2B5EF4-FFF2-40B4-BE49-F238E27FC236}">
                  <a16:creationId xmlns:a16="http://schemas.microsoft.com/office/drawing/2014/main" id="{7E7E7C8A-8E48-48D0-AE1B-6538791686C6}"/>
                </a:ext>
              </a:extLst>
            </p:cNvPr>
            <p:cNvSpPr/>
            <p:nvPr userDrawn="1"/>
          </p:nvSpPr>
          <p:spPr>
            <a:xfrm>
              <a:off x="8967390" y="873710"/>
              <a:ext cx="2260953" cy="355584"/>
            </a:xfrm>
            <a:prstGeom prst="parallelogram">
              <a:avLst>
                <a:gd name="adj" fmla="val 80306"/>
              </a:avLst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700" dirty="0">
                  <a:solidFill>
                    <a:srgbClr val="C00000"/>
                  </a:solidFill>
                  <a:latin typeface="Arial Nova" panose="020B0504020202020204" pitchFamily="34" charset="0"/>
                </a:rPr>
                <a:t>TOLOSAT</a:t>
              </a:r>
              <a:endParaRPr lang="en-US" sz="1700" dirty="0">
                <a:solidFill>
                  <a:srgbClr val="C00000"/>
                </a:solidFill>
                <a:latin typeface="Arial Nova" panose="020B0504020202020204" pitchFamily="34" charset="0"/>
              </a:endParaRPr>
            </a:p>
          </p:txBody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7E4F59EC-0E6A-4643-93CA-F87449FACD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728" y="100094"/>
            <a:ext cx="8494508" cy="1129200"/>
          </a:xfrm>
          <a:prstGeom prst="rect">
            <a:avLst/>
          </a:prstGeom>
        </p:spPr>
        <p:txBody>
          <a:bodyPr anchor="ctr" anchorCtr="0"/>
          <a:lstStyle>
            <a:lvl1pPr algn="ctr">
              <a:defRPr sz="4000">
                <a:latin typeface="Arial Nova Light" panose="020B0304020202020204" pitchFamily="34" charset="0"/>
                <a:cs typeface="Arial Nova Light" panose="020B0304020202020204" pitchFamily="34" charset="0"/>
              </a:defRPr>
            </a:lvl1pPr>
          </a:lstStyle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A5838F80-0A19-44AD-BA2C-E698689608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728" y="1487904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latin typeface="Arial Nova Light" panose="020B0304020202020204" pitchFamily="34" charset="0"/>
                <a:cs typeface="Arial Nova Light" panose="020B03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Modifiez le style des sous-titres du masque</a:t>
            </a:r>
            <a:endParaRPr lang="en-US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2DAA401-826A-4C5F-AD43-1F0AB89B4B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06922" y="6401420"/>
            <a:ext cx="1222732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/>
                </a:solidFill>
                <a:latin typeface="Arial Nova Light" panose="020B0304020202020204" pitchFamily="34" charset="0"/>
                <a:cs typeface="Arial Nova Light" panose="020B0304020202020204" pitchFamily="34" charset="0"/>
              </a:defRPr>
            </a:lvl1pPr>
          </a:lstStyle>
          <a:p>
            <a:fld id="{9E937E72-11F5-44A2-9DC0-74EEC05A6D2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Picture 2" descr="https://lh5.googleusercontent.com/DGltPXPb6ksRUWc8_-lXybtQmKntXr52mhVrwSyah73KY6mHdpky6A96vfpWEf4xp2DjNsbpCIlzhzglFYA-Cfa6w6ceKWXRKCMlwZAVei45pehQz_Itflyirn_POMoBD4cMkJupGAV4Byul1w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82" t="43661" r="25736" b="38899"/>
          <a:stretch/>
        </p:blipFill>
        <p:spPr bwMode="auto">
          <a:xfrm>
            <a:off x="8330304" y="6367101"/>
            <a:ext cx="399211" cy="511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https://lh5.googleusercontent.com/DGltPXPb6ksRUWc8_-lXybtQmKntXr52mhVrwSyah73KY6mHdpky6A96vfpWEf4xp2DjNsbpCIlzhzglFYA-Cfa6w6ceKWXRKCMlwZAVei45pehQz_Itflyirn_POMoBD4cMkJupGAV4Byul1w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89" t="6407" r="64756" b="58326"/>
          <a:stretch/>
        </p:blipFill>
        <p:spPr bwMode="auto">
          <a:xfrm rot="172654">
            <a:off x="11220632" y="214175"/>
            <a:ext cx="940563" cy="1250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https://lh5.googleusercontent.com/LR7EV68FnLlpvf9k-RIQJ-eD5C3k31B9ByLnd4xQ6hM_oi1lk7-VIbubPEAHXzShkhCi-lXDR2bNMQC7zSu1lFnheVULs7nlMlKXqZZUrHLQlG3xizIWzOfhhgVwDNqFWk4qITlN1V4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3628" y="-107372"/>
            <a:ext cx="1091672" cy="1091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0134C08-6863-43DA-81DA-CE025CBC0EF5}"/>
              </a:ext>
            </a:extLst>
          </p:cNvPr>
          <p:cNvSpPr txBox="1"/>
          <p:nvPr userDrawn="1"/>
        </p:nvSpPr>
        <p:spPr>
          <a:xfrm>
            <a:off x="5764669" y="6401420"/>
            <a:ext cx="2593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dirty="0">
                <a:solidFill>
                  <a:schemeClr val="bg1"/>
                </a:solidFill>
              </a:rPr>
              <a:t>Phase A </a:t>
            </a:r>
            <a:r>
              <a:rPr lang="fr-FR" dirty="0" err="1">
                <a:solidFill>
                  <a:schemeClr val="bg1"/>
                </a:solidFill>
              </a:rPr>
              <a:t>Review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610F14-F1A4-424B-A74D-99054EE9C283}"/>
              </a:ext>
            </a:extLst>
          </p:cNvPr>
          <p:cNvSpPr txBox="1"/>
          <p:nvPr userDrawn="1"/>
        </p:nvSpPr>
        <p:spPr>
          <a:xfrm>
            <a:off x="989917" y="6438290"/>
            <a:ext cx="2778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May 28, 2019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8E27046D-6B0E-4243-A87C-9635689BEE8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66529" y="5963453"/>
            <a:ext cx="5451475" cy="32570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fr-FR" dirty="0"/>
              <a:t>II. </a:t>
            </a:r>
            <a:r>
              <a:rPr lang="fr-FR" dirty="0" err="1"/>
              <a:t>Some</a:t>
            </a:r>
            <a:r>
              <a:rPr lang="fr-FR" dirty="0"/>
              <a:t> part in the </a:t>
            </a:r>
            <a:r>
              <a:rPr lang="fr-FR" dirty="0" err="1"/>
              <a:t>presentation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599742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emière diapositive">
  <p:cSld name="1_Première diapositiv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/>
          <p:nvPr/>
        </p:nvSpPr>
        <p:spPr>
          <a:xfrm>
            <a:off x="0" y="0"/>
            <a:ext cx="3892378" cy="845344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2;p2"/>
          <p:cNvSpPr/>
          <p:nvPr/>
        </p:nvSpPr>
        <p:spPr>
          <a:xfrm>
            <a:off x="8299621" y="0"/>
            <a:ext cx="3892378" cy="845344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" name="Google Shape;13;p2" descr="Une image contenant extérieur&#10;&#10;Description générée avec un niveau de confiance très élevé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158630" y="-55484"/>
            <a:ext cx="971965" cy="9175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173150" y="-55484"/>
            <a:ext cx="917535" cy="91753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2"/>
          <p:cNvSpPr txBox="1"/>
          <p:nvPr/>
        </p:nvSpPr>
        <p:spPr>
          <a:xfrm>
            <a:off x="1764162" y="1451895"/>
            <a:ext cx="7694771" cy="13577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2"/>
          <p:cNvSpPr txBox="1">
            <a:spLocks noGrp="1"/>
          </p:cNvSpPr>
          <p:nvPr>
            <p:ph type="body" idx="1"/>
          </p:nvPr>
        </p:nvSpPr>
        <p:spPr>
          <a:xfrm>
            <a:off x="3164082" y="2746978"/>
            <a:ext cx="7878762" cy="864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title"/>
          </p:nvPr>
        </p:nvSpPr>
        <p:spPr>
          <a:xfrm>
            <a:off x="838198" y="1663879"/>
            <a:ext cx="10515600" cy="8509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8" name="Google Shape;18;p2"/>
          <p:cNvSpPr/>
          <p:nvPr/>
        </p:nvSpPr>
        <p:spPr>
          <a:xfrm>
            <a:off x="3892377" y="0"/>
            <a:ext cx="4407243" cy="845344"/>
          </a:xfrm>
          <a:prstGeom prst="rect">
            <a:avLst/>
          </a:prstGeom>
          <a:solidFill>
            <a:srgbClr val="D8E2F3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Projet TOLOSAT</a:t>
            </a: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2"/>
          <p:cNvSpPr txBox="1">
            <a:spLocks noGrp="1"/>
          </p:cNvSpPr>
          <p:nvPr>
            <p:ph type="body" idx="2"/>
          </p:nvPr>
        </p:nvSpPr>
        <p:spPr>
          <a:xfrm>
            <a:off x="62558" y="168401"/>
            <a:ext cx="3767261" cy="4697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20" name="Google Shape;20;p2" descr="https://lh5.googleusercontent.com/LR7EV68FnLlpvf9k-RIQJ-eD5C3k31B9ByLnd4xQ6hM_oi1lk7-VIbubPEAHXzShkhCi-lXDR2bNMQC7zSu1lFnheVULs7nlMlKXqZZUrHLQlG3xizIWzOfhhgVwDNqFWk4qITlN1V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456588" y="-125139"/>
            <a:ext cx="1091672" cy="109167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" name="Google Shape;21;p2"/>
          <p:cNvCxnSpPr/>
          <p:nvPr/>
        </p:nvCxnSpPr>
        <p:spPr>
          <a:xfrm>
            <a:off x="9706701" y="0"/>
            <a:ext cx="9625" cy="862051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6121146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347897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49" r:id="rId3"/>
    <p:sldLayoutId id="2147483652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drive.google.com/file/d/1FMPVaMwcwdPr3mGKE1HLtZiP4-2ftATX/view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jp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jpg"/><Relationship Id="rId5" Type="http://schemas.openxmlformats.org/officeDocument/2006/relationships/hyperlink" Target="http://drive.google.com/file/d/1KPhW-hECGn_Hxd0RlveRLFoJ21teyzKp/view" TargetMode="External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1.jpg"/><Relationship Id="rId4" Type="http://schemas.openxmlformats.org/officeDocument/2006/relationships/hyperlink" Target="http://drive.google.com/file/d/1Y80PkwyJ9hIzc8dgGv_fZuiO93Q5gNhJ/view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23FAE3E-88A8-4985-818E-2BF672B17CC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r-FR" dirty="0"/>
              <a:t>Thermal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90B9F5D-CFB7-458D-A4A4-F4D4E391084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fr-FR" dirty="0"/>
              <a:t>Johan Alberti</a:t>
            </a:r>
          </a:p>
          <a:p>
            <a:r>
              <a:rPr lang="fr-FR" dirty="0" err="1"/>
              <a:t>Giuliana</a:t>
            </a:r>
            <a:r>
              <a:rPr lang="fr-FR" dirty="0"/>
              <a:t> Elena </a:t>
            </a:r>
            <a:r>
              <a:rPr lang="fr-FR" dirty="0" err="1"/>
              <a:t>Miceli</a:t>
            </a:r>
            <a:endParaRPr lang="fr-FR" dirty="0"/>
          </a:p>
          <a:p>
            <a:endParaRPr lang="fr-FR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A24A7D6-5DEE-4F61-80F7-E098627F4E1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Objectives and </a:t>
            </a:r>
            <a:r>
              <a:rPr lang="fr-FR" dirty="0" err="1"/>
              <a:t>Modelling</a:t>
            </a:r>
            <a:endParaRPr lang="fr-FR" dirty="0"/>
          </a:p>
          <a:p>
            <a:r>
              <a:rPr lang="fr-FR" dirty="0" err="1"/>
              <a:t>Results</a:t>
            </a:r>
            <a:r>
              <a:rPr lang="fr-FR" dirty="0"/>
              <a:t> of </a:t>
            </a:r>
            <a:r>
              <a:rPr lang="fr-FR" dirty="0" err="1"/>
              <a:t>Thermica</a:t>
            </a:r>
            <a:r>
              <a:rPr lang="fr-FR" dirty="0"/>
              <a:t> Simulation</a:t>
            </a:r>
          </a:p>
          <a:p>
            <a:endParaRPr lang="fr-FR" dirty="0"/>
          </a:p>
        </p:txBody>
      </p:sp>
      <p:sp>
        <p:nvSpPr>
          <p:cNvPr id="39" name="Google Shape;39;p4"/>
          <p:cNvSpPr txBox="1">
            <a:spLocks noGrp="1"/>
          </p:cNvSpPr>
          <p:nvPr>
            <p:ph type="title" idx="4294967295"/>
          </p:nvPr>
        </p:nvSpPr>
        <p:spPr>
          <a:xfrm>
            <a:off x="0" y="1663700"/>
            <a:ext cx="10515600" cy="8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THERMAL Subsystem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4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/>
              <a:t>Tumbling mode :</a:t>
            </a:r>
            <a:endParaRPr sz="2400" b="1"/>
          </a:p>
        </p:txBody>
      </p:sp>
      <p:sp>
        <p:nvSpPr>
          <p:cNvPr id="162" name="Google Shape;162;p14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After the launch from the ISS</a:t>
            </a:r>
            <a:endParaRPr/>
          </a:p>
        </p:txBody>
      </p:sp>
      <p:sp>
        <p:nvSpPr>
          <p:cNvPr id="163" name="Google Shape;163;p14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  <p:sp>
        <p:nvSpPr>
          <p:cNvPr id="164" name="Google Shape;164;p14"/>
          <p:cNvSpPr txBox="1">
            <a:spLocks noGrp="1"/>
          </p:cNvSpPr>
          <p:nvPr>
            <p:ph type="body" sz="quarter" idx="13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II - Results of Thermica simulation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65" name="Google Shape;165;p14" title="Detumbling.mpeg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86663" y="2611754"/>
            <a:ext cx="4546128" cy="34095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5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en-US" sz="2400" b="1"/>
              <a:t>Tumbling mode (mean flux during simulation time) :</a:t>
            </a:r>
            <a:endParaRPr sz="2400" b="1"/>
          </a:p>
        </p:txBody>
      </p:sp>
      <p:sp>
        <p:nvSpPr>
          <p:cNvPr id="171" name="Google Shape;171;p15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b="1" u="sng"/>
              <a:t>Tumbling mode (after lunch): </a:t>
            </a:r>
            <a:r>
              <a:rPr lang="en-US"/>
              <a:t>Solar panel got the max </a:t>
            </a:r>
            <a:r>
              <a:rPr lang="en-US" b="1"/>
              <a:t>mean </a:t>
            </a:r>
            <a:r>
              <a:rPr lang="en-US"/>
              <a:t>flux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u="sng"/>
              <a:t>Earth Albedo Direct &amp; Absorbed: </a:t>
            </a:r>
            <a:endParaRPr u="sng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Max Direct Albedo </a:t>
            </a:r>
            <a:r>
              <a:rPr lang="en-US" b="1"/>
              <a:t>81 W/m²</a:t>
            </a:r>
            <a:endParaRPr b="1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Max Absorbed Albedo is </a:t>
            </a:r>
            <a:r>
              <a:rPr lang="en-US" b="1"/>
              <a:t>62 W/m²</a:t>
            </a:r>
            <a:endParaRPr u="sng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u="sng"/>
              <a:t>Earth Infrared Direct &amp; Absorbed : </a:t>
            </a:r>
            <a:endParaRPr u="sng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Max Direct Infrared </a:t>
            </a:r>
            <a:r>
              <a:rPr lang="en-US" b="1"/>
              <a:t>92 W/m²  </a:t>
            </a:r>
            <a:endParaRPr b="1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Max Absorbed Infrared </a:t>
            </a:r>
            <a:r>
              <a:rPr lang="en-US" b="1"/>
              <a:t>86 W/m²</a:t>
            </a:r>
            <a:endParaRPr u="sng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u="sng"/>
              <a:t>Mean Solar Flux Direct &amp; Absorbed: </a:t>
            </a:r>
            <a:endParaRPr u="sng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Max Direct Solar Flux </a:t>
            </a:r>
            <a:r>
              <a:rPr lang="en-US" b="1"/>
              <a:t>484 W/m² 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Max Absorbed Flux </a:t>
            </a:r>
            <a:r>
              <a:rPr lang="en-US" b="1"/>
              <a:t>380 W/m²</a:t>
            </a:r>
            <a:endParaRPr b="1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/>
          </a:p>
        </p:txBody>
      </p:sp>
      <p:sp>
        <p:nvSpPr>
          <p:cNvPr id="172" name="Google Shape;172;p1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  <p:sp>
        <p:nvSpPr>
          <p:cNvPr id="173" name="Google Shape;173;p15"/>
          <p:cNvSpPr txBox="1">
            <a:spLocks noGrp="1"/>
          </p:cNvSpPr>
          <p:nvPr>
            <p:ph type="body" sz="quarter" idx="13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>
                <a:solidFill>
                  <a:schemeClr val="dk1"/>
                </a:solidFill>
              </a:rPr>
              <a:t>II - Results of Thermica simulation</a:t>
            </a:r>
            <a:endParaRPr/>
          </a:p>
        </p:txBody>
      </p:sp>
      <p:pic>
        <p:nvPicPr>
          <p:cNvPr id="174" name="Google Shape;174;p15"/>
          <p:cNvPicPr preferRelativeResize="0"/>
          <p:nvPr/>
        </p:nvPicPr>
        <p:blipFill rotWithShape="1">
          <a:blip r:embed="rId3">
            <a:alphaModFix/>
          </a:blip>
          <a:srcRect l="17972"/>
          <a:stretch/>
        </p:blipFill>
        <p:spPr>
          <a:xfrm>
            <a:off x="8350050" y="1952900"/>
            <a:ext cx="1422725" cy="20490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15"/>
          <p:cNvPicPr preferRelativeResize="0"/>
          <p:nvPr/>
        </p:nvPicPr>
        <p:blipFill rotWithShape="1">
          <a:blip r:embed="rId4">
            <a:alphaModFix/>
          </a:blip>
          <a:srcRect l="39501" t="17923" r="31053" b="15493"/>
          <a:stretch/>
        </p:blipFill>
        <p:spPr>
          <a:xfrm>
            <a:off x="10375475" y="4339662"/>
            <a:ext cx="1506173" cy="191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15"/>
          <p:cNvPicPr preferRelativeResize="0"/>
          <p:nvPr/>
        </p:nvPicPr>
        <p:blipFill rotWithShape="1">
          <a:blip r:embed="rId5">
            <a:alphaModFix/>
          </a:blip>
          <a:srcRect l="40540" t="19483" r="33103" b="17420"/>
          <a:stretch/>
        </p:blipFill>
        <p:spPr>
          <a:xfrm>
            <a:off x="8952738" y="4346100"/>
            <a:ext cx="1422725" cy="191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15"/>
          <p:cNvPicPr preferRelativeResize="0"/>
          <p:nvPr/>
        </p:nvPicPr>
        <p:blipFill rotWithShape="1">
          <a:blip r:embed="rId6">
            <a:alphaModFix/>
          </a:blip>
          <a:srcRect l="39701" t="19248" r="31777" b="15259"/>
          <a:stretch/>
        </p:blipFill>
        <p:spPr>
          <a:xfrm>
            <a:off x="5176088" y="4324801"/>
            <a:ext cx="1506173" cy="1945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15"/>
          <p:cNvPicPr preferRelativeResize="0"/>
          <p:nvPr/>
        </p:nvPicPr>
        <p:blipFill rotWithShape="1">
          <a:blip r:embed="rId7">
            <a:alphaModFix/>
          </a:blip>
          <a:srcRect l="41670" t="20049" r="32438" b="14556"/>
          <a:stretch/>
        </p:blipFill>
        <p:spPr>
          <a:xfrm>
            <a:off x="6682250" y="4346100"/>
            <a:ext cx="1348382" cy="191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15"/>
          <p:cNvPicPr preferRelativeResize="0"/>
          <p:nvPr/>
        </p:nvPicPr>
        <p:blipFill rotWithShape="1">
          <a:blip r:embed="rId8">
            <a:alphaModFix/>
          </a:blip>
          <a:srcRect l="37880" t="20289" r="33891" b="18210"/>
          <a:stretch/>
        </p:blipFill>
        <p:spPr>
          <a:xfrm>
            <a:off x="6682250" y="1974700"/>
            <a:ext cx="1667798" cy="2043973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15"/>
          <p:cNvSpPr txBox="1"/>
          <p:nvPr/>
        </p:nvSpPr>
        <p:spPr>
          <a:xfrm>
            <a:off x="5176100" y="4001900"/>
            <a:ext cx="2776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Solar Flux- Direct vs Absorbed</a:t>
            </a:r>
            <a:endParaRPr/>
          </a:p>
        </p:txBody>
      </p:sp>
      <p:sp>
        <p:nvSpPr>
          <p:cNvPr id="181" name="Google Shape;181;p15"/>
          <p:cNvSpPr txBox="1"/>
          <p:nvPr/>
        </p:nvSpPr>
        <p:spPr>
          <a:xfrm>
            <a:off x="8952750" y="4001900"/>
            <a:ext cx="2928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Earth Infrared- Direct vs Absorbed</a:t>
            </a:r>
            <a:endParaRPr/>
          </a:p>
        </p:txBody>
      </p:sp>
      <p:sp>
        <p:nvSpPr>
          <p:cNvPr id="182" name="Google Shape;182;p15"/>
          <p:cNvSpPr txBox="1"/>
          <p:nvPr/>
        </p:nvSpPr>
        <p:spPr>
          <a:xfrm>
            <a:off x="6729375" y="1587800"/>
            <a:ext cx="2928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Earth Albedo- Direct vs Absorbed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6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/>
              <a:t>Tumbling mode :</a:t>
            </a:r>
            <a:endParaRPr sz="2400" b="1"/>
          </a:p>
        </p:txBody>
      </p:sp>
      <p:sp>
        <p:nvSpPr>
          <p:cNvPr id="189" name="Google Shape;189;p16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Graphical Analysis</a:t>
            </a:r>
            <a:endParaRPr/>
          </a:p>
        </p:txBody>
      </p:sp>
      <p:sp>
        <p:nvSpPr>
          <p:cNvPr id="190" name="Google Shape;190;p16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sp>
        <p:nvSpPr>
          <p:cNvPr id="191" name="Google Shape;191;p16"/>
          <p:cNvSpPr txBox="1">
            <a:spLocks noGrp="1"/>
          </p:cNvSpPr>
          <p:nvPr>
            <p:ph type="body" sz="quarter" idx="13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II - Results of Thermica simulation</a:t>
            </a:r>
            <a:endParaRPr/>
          </a:p>
        </p:txBody>
      </p:sp>
      <p:pic>
        <p:nvPicPr>
          <p:cNvPr id="192" name="Google Shape;192;p16"/>
          <p:cNvPicPr preferRelativeResize="0"/>
          <p:nvPr/>
        </p:nvPicPr>
        <p:blipFill rotWithShape="1">
          <a:blip r:embed="rId3">
            <a:alphaModFix/>
          </a:blip>
          <a:srcRect l="11491" t="6527" r="27803" b="35961"/>
          <a:stretch/>
        </p:blipFill>
        <p:spPr>
          <a:xfrm>
            <a:off x="1336000" y="2288000"/>
            <a:ext cx="6197952" cy="33028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16"/>
          <p:cNvPicPr preferRelativeResize="0"/>
          <p:nvPr/>
        </p:nvPicPr>
        <p:blipFill rotWithShape="1">
          <a:blip r:embed="rId4">
            <a:alphaModFix/>
          </a:blip>
          <a:srcRect l="11364" t="9651" r="28248" b="36668"/>
          <a:stretch/>
        </p:blipFill>
        <p:spPr>
          <a:xfrm>
            <a:off x="1335998" y="2288010"/>
            <a:ext cx="6197952" cy="3098957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16"/>
          <p:cNvSpPr txBox="1"/>
          <p:nvPr/>
        </p:nvSpPr>
        <p:spPr>
          <a:xfrm>
            <a:off x="7791725" y="2624075"/>
            <a:ext cx="3203700" cy="15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MAXIMUM TEMPERATURE: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111.7°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MAXIMUM TEMPERATURE SOLAR PANELS: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120°</a:t>
            </a:r>
            <a:endParaRPr/>
          </a:p>
        </p:txBody>
      </p:sp>
      <p:pic>
        <p:nvPicPr>
          <p:cNvPr id="195" name="Google Shape;195;p16"/>
          <p:cNvPicPr preferRelativeResize="0"/>
          <p:nvPr/>
        </p:nvPicPr>
        <p:blipFill rotWithShape="1">
          <a:blip r:embed="rId5">
            <a:alphaModFix/>
          </a:blip>
          <a:srcRect l="11660" t="7943" r="28236" b="36426"/>
          <a:stretch/>
        </p:blipFill>
        <p:spPr>
          <a:xfrm>
            <a:off x="1336000" y="2264850"/>
            <a:ext cx="6197952" cy="3222685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16"/>
          <p:cNvSpPr txBox="1"/>
          <p:nvPr/>
        </p:nvSpPr>
        <p:spPr>
          <a:xfrm>
            <a:off x="7911925" y="2728175"/>
            <a:ext cx="3203700" cy="1545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MINIMUM TEMPERATURE: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11.6°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MINIMUM TEMPERATURE SOLAR PANELS: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-120°</a:t>
            </a:r>
            <a:endParaRPr/>
          </a:p>
        </p:txBody>
      </p:sp>
      <p:sp>
        <p:nvSpPr>
          <p:cNvPr id="197" name="Google Shape;197;p16"/>
          <p:cNvSpPr txBox="1"/>
          <p:nvPr/>
        </p:nvSpPr>
        <p:spPr>
          <a:xfrm>
            <a:off x="7999950" y="2656338"/>
            <a:ext cx="3203700" cy="1545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MINIMUM TEMPERATURE: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-33.7°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MINIMUM TEMPERATURE SOLAR PANELS: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-120°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7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en-US" sz="2400" b="1"/>
              <a:t>Earth pointing mode (mean flux during simulation time) :</a:t>
            </a:r>
            <a:endParaRPr sz="2400" b="1"/>
          </a:p>
        </p:txBody>
      </p:sp>
      <p:sp>
        <p:nvSpPr>
          <p:cNvPr id="203" name="Google Shape;203;p17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b="1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u="sng"/>
              <a:t>Earth Albedo :</a:t>
            </a:r>
            <a:r>
              <a:rPr lang="en-US"/>
              <a:t> Maximum of </a:t>
            </a:r>
            <a:r>
              <a:rPr lang="en-US" b="1"/>
              <a:t>160 W/m²</a:t>
            </a:r>
            <a:r>
              <a:rPr lang="en-US"/>
              <a:t> on the top side of the solar panel  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u="sng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u="sng"/>
              <a:t>Earth Infrared :</a:t>
            </a:r>
            <a:r>
              <a:rPr lang="en-US"/>
              <a:t> 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Maximum of </a:t>
            </a:r>
            <a:r>
              <a:rPr lang="en-US" b="1"/>
              <a:t>190 W/m²</a:t>
            </a:r>
            <a:r>
              <a:rPr lang="en-US"/>
              <a:t> on the top side facing earth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u="sng"/>
          </a:p>
        </p:txBody>
      </p:sp>
      <p:sp>
        <p:nvSpPr>
          <p:cNvPr id="204" name="Google Shape;204;p17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  <p:sp>
        <p:nvSpPr>
          <p:cNvPr id="205" name="Google Shape;205;p17"/>
          <p:cNvSpPr txBox="1">
            <a:spLocks noGrp="1"/>
          </p:cNvSpPr>
          <p:nvPr>
            <p:ph type="body" sz="quarter" idx="13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>
                <a:solidFill>
                  <a:schemeClr val="dk1"/>
                </a:solidFill>
              </a:rPr>
              <a:t>II - Results of Thermica simulation</a:t>
            </a:r>
            <a:endParaRPr/>
          </a:p>
        </p:txBody>
      </p:sp>
      <p:pic>
        <p:nvPicPr>
          <p:cNvPr id="206" name="Google Shape;20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9747516" y="1472507"/>
            <a:ext cx="1855245" cy="2330079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17"/>
          <p:cNvSpPr/>
          <p:nvPr/>
        </p:nvSpPr>
        <p:spPr>
          <a:xfrm rot="5400000">
            <a:off x="10453742" y="2335378"/>
            <a:ext cx="479400" cy="209070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17"/>
          <p:cNvSpPr txBox="1"/>
          <p:nvPr/>
        </p:nvSpPr>
        <p:spPr>
          <a:xfrm>
            <a:off x="10115015" y="3156629"/>
            <a:ext cx="2377200" cy="2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Earth pointing</a:t>
            </a:r>
            <a:endParaRPr/>
          </a:p>
        </p:txBody>
      </p:sp>
      <p:sp>
        <p:nvSpPr>
          <p:cNvPr id="209" name="Google Shape;209;p17"/>
          <p:cNvSpPr txBox="1"/>
          <p:nvPr/>
        </p:nvSpPr>
        <p:spPr>
          <a:xfrm>
            <a:off x="9800500" y="3508525"/>
            <a:ext cx="9773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i="1"/>
              <a:t>Mean Earth Albedo</a:t>
            </a:r>
            <a:endParaRPr sz="1200" i="1"/>
          </a:p>
        </p:txBody>
      </p:sp>
      <p:pic>
        <p:nvPicPr>
          <p:cNvPr id="210" name="Google Shape;210;p17"/>
          <p:cNvPicPr preferRelativeResize="0"/>
          <p:nvPr/>
        </p:nvPicPr>
        <p:blipFill rotWithShape="1">
          <a:blip r:embed="rId4">
            <a:alphaModFix/>
          </a:blip>
          <a:srcRect l="30333"/>
          <a:stretch/>
        </p:blipFill>
        <p:spPr>
          <a:xfrm rot="5400000">
            <a:off x="9917750" y="3614022"/>
            <a:ext cx="1551400" cy="2222999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17"/>
          <p:cNvSpPr txBox="1"/>
          <p:nvPr/>
        </p:nvSpPr>
        <p:spPr>
          <a:xfrm>
            <a:off x="10736875" y="3725575"/>
            <a:ext cx="9773100" cy="11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17"/>
          <p:cNvSpPr txBox="1"/>
          <p:nvPr/>
        </p:nvSpPr>
        <p:spPr>
          <a:xfrm>
            <a:off x="9876700" y="5413525"/>
            <a:ext cx="9773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i="1"/>
              <a:t>Mean Earth Infrared</a:t>
            </a:r>
            <a:endParaRPr sz="1200" i="1"/>
          </a:p>
        </p:txBody>
      </p:sp>
      <p:pic>
        <p:nvPicPr>
          <p:cNvPr id="213" name="Google Shape;213;p17" title="EarthAlbedoPlanet.mpeg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58725" y="2555212"/>
            <a:ext cx="2330075" cy="174756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8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endParaRPr sz="24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en-US" sz="2400" b="1"/>
              <a:t>Earth pointing mode :</a:t>
            </a:r>
            <a:endParaRPr sz="2400" b="1"/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endParaRPr/>
          </a:p>
        </p:txBody>
      </p:sp>
      <p:sp>
        <p:nvSpPr>
          <p:cNvPr id="219" name="Google Shape;219;p18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b="1" u="sng"/>
              <a:t>Earth pointing mode:</a:t>
            </a:r>
            <a:r>
              <a:rPr lang="en-US" b="1"/>
              <a:t> </a:t>
            </a:r>
            <a:endParaRPr b="1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u="sng"/>
              <a:t>Solar Flux :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u="sng"/>
          </a:p>
        </p:txBody>
      </p:sp>
      <p:sp>
        <p:nvSpPr>
          <p:cNvPr id="220" name="Google Shape;220;p18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  <p:sp>
        <p:nvSpPr>
          <p:cNvPr id="221" name="Google Shape;221;p18"/>
          <p:cNvSpPr txBox="1">
            <a:spLocks noGrp="1"/>
          </p:cNvSpPr>
          <p:nvPr>
            <p:ph type="body" sz="quarter" idx="13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>
                <a:solidFill>
                  <a:schemeClr val="dk1"/>
                </a:solidFill>
              </a:rPr>
              <a:t>II - Results of Thermica simulation</a:t>
            </a:r>
            <a:endParaRPr/>
          </a:p>
        </p:txBody>
      </p:sp>
      <p:pic>
        <p:nvPicPr>
          <p:cNvPr id="222" name="Google Shape;222;p18"/>
          <p:cNvPicPr preferRelativeResize="0"/>
          <p:nvPr/>
        </p:nvPicPr>
        <p:blipFill rotWithShape="1">
          <a:blip r:embed="rId3">
            <a:alphaModFix/>
          </a:blip>
          <a:srcRect t="5642"/>
          <a:stretch/>
        </p:blipFill>
        <p:spPr>
          <a:xfrm>
            <a:off x="4867825" y="1867751"/>
            <a:ext cx="7162800" cy="3478050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18"/>
          <p:cNvSpPr txBox="1"/>
          <p:nvPr/>
        </p:nvSpPr>
        <p:spPr>
          <a:xfrm>
            <a:off x="519850" y="2512600"/>
            <a:ext cx="4347900" cy="29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Solar Flux maximum value is </a:t>
            </a:r>
            <a:r>
              <a:rPr lang="en-US" sz="2400" b="1"/>
              <a:t>950 W/m² </a:t>
            </a:r>
            <a:r>
              <a:rPr lang="en-US" sz="2400"/>
              <a:t>on the solar panel.</a:t>
            </a: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Core of cubesat maximum flux is </a:t>
            </a:r>
            <a:r>
              <a:rPr lang="en-US" sz="2400" b="1"/>
              <a:t>550 W/m²</a:t>
            </a:r>
            <a:endParaRPr sz="2400" b="1"/>
          </a:p>
        </p:txBody>
      </p:sp>
      <p:pic>
        <p:nvPicPr>
          <p:cNvPr id="224" name="Google Shape;224;p18" title="SolarFlux.mpeg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06025" y="4452425"/>
            <a:ext cx="2237125" cy="1677850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18"/>
          <p:cNvSpPr txBox="1"/>
          <p:nvPr/>
        </p:nvSpPr>
        <p:spPr>
          <a:xfrm>
            <a:off x="5904950" y="5318450"/>
            <a:ext cx="5438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/>
              <a:t>Solar Flux on each nodes during the simulation </a:t>
            </a:r>
            <a:endParaRPr i="1"/>
          </a:p>
        </p:txBody>
      </p:sp>
      <p:cxnSp>
        <p:nvCxnSpPr>
          <p:cNvPr id="226" name="Google Shape;226;p18"/>
          <p:cNvCxnSpPr>
            <a:endCxn id="227" idx="1"/>
          </p:cNvCxnSpPr>
          <p:nvPr/>
        </p:nvCxnSpPr>
        <p:spPr>
          <a:xfrm>
            <a:off x="4585450" y="2799150"/>
            <a:ext cx="1339500" cy="1500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27" name="Google Shape;227;p18"/>
          <p:cNvSpPr/>
          <p:nvPr/>
        </p:nvSpPr>
        <p:spPr>
          <a:xfrm>
            <a:off x="5924950" y="2439300"/>
            <a:ext cx="259800" cy="1019700"/>
          </a:xfrm>
          <a:prstGeom prst="leftBrace">
            <a:avLst>
              <a:gd name="adj1" fmla="val 8333"/>
              <a:gd name="adj2" fmla="val 50000"/>
            </a:avLst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p18"/>
          <p:cNvSpPr/>
          <p:nvPr/>
        </p:nvSpPr>
        <p:spPr>
          <a:xfrm>
            <a:off x="5897650" y="3559452"/>
            <a:ext cx="259800" cy="1129200"/>
          </a:xfrm>
          <a:prstGeom prst="leftBrace">
            <a:avLst>
              <a:gd name="adj1" fmla="val 8333"/>
              <a:gd name="adj2" fmla="val 50000"/>
            </a:avLst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29" name="Google Shape;229;p18"/>
          <p:cNvCxnSpPr/>
          <p:nvPr/>
        </p:nvCxnSpPr>
        <p:spPr>
          <a:xfrm>
            <a:off x="15182250" y="4298750"/>
            <a:ext cx="1919400" cy="1919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0" name="Google Shape;230;p18"/>
          <p:cNvCxnSpPr>
            <a:endCxn id="228" idx="1"/>
          </p:cNvCxnSpPr>
          <p:nvPr/>
        </p:nvCxnSpPr>
        <p:spPr>
          <a:xfrm>
            <a:off x="2306050" y="3898752"/>
            <a:ext cx="3591600" cy="2253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9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endParaRPr sz="24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en-US" sz="2400" b="1"/>
              <a:t>Earth pointing mode :</a:t>
            </a:r>
            <a:endParaRPr sz="2400" b="1"/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endParaRPr/>
          </a:p>
        </p:txBody>
      </p:sp>
      <p:sp>
        <p:nvSpPr>
          <p:cNvPr id="236" name="Google Shape;236;p19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b="1" u="sng"/>
              <a:t>Earth pointing mode:</a:t>
            </a:r>
            <a:r>
              <a:rPr lang="en-US" b="1"/>
              <a:t> </a:t>
            </a:r>
            <a:endParaRPr b="1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u="sng"/>
              <a:t>Solar Flux :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With 950 W/m², considering 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the solar panel (emissivity = 0.78),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with the stefan boltzmann law 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we have </a:t>
            </a:r>
            <a:r>
              <a:rPr lang="en-US" b="1"/>
              <a:t>T = 81 °C &lt; 120 from </a:t>
            </a:r>
            <a:endParaRPr b="1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b="1"/>
              <a:t>solar panel datasheet.</a:t>
            </a:r>
            <a:endParaRPr b="1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b="1"/>
          </a:p>
        </p:txBody>
      </p:sp>
      <p:sp>
        <p:nvSpPr>
          <p:cNvPr id="237" name="Google Shape;237;p19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  <p:sp>
        <p:nvSpPr>
          <p:cNvPr id="238" name="Google Shape;238;p19"/>
          <p:cNvSpPr txBox="1">
            <a:spLocks noGrp="1"/>
          </p:cNvSpPr>
          <p:nvPr>
            <p:ph type="body" sz="quarter" idx="13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>
                <a:solidFill>
                  <a:schemeClr val="dk1"/>
                </a:solidFill>
              </a:rPr>
              <a:t>II - Results of Thermica simulation</a:t>
            </a:r>
            <a:endParaRPr/>
          </a:p>
        </p:txBody>
      </p:sp>
      <p:pic>
        <p:nvPicPr>
          <p:cNvPr id="239" name="Google Shape;239;p19"/>
          <p:cNvPicPr preferRelativeResize="0"/>
          <p:nvPr/>
        </p:nvPicPr>
        <p:blipFill rotWithShape="1">
          <a:blip r:embed="rId3">
            <a:alphaModFix/>
          </a:blip>
          <a:srcRect t="5642"/>
          <a:stretch/>
        </p:blipFill>
        <p:spPr>
          <a:xfrm>
            <a:off x="4867825" y="1867751"/>
            <a:ext cx="7162800" cy="3478050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19"/>
          <p:cNvSpPr txBox="1"/>
          <p:nvPr/>
        </p:nvSpPr>
        <p:spPr>
          <a:xfrm>
            <a:off x="5904950" y="5318450"/>
            <a:ext cx="5438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/>
              <a:t>Solar Flux on each nodes during the simulation </a:t>
            </a:r>
            <a:endParaRPr i="1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0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en-US" sz="2400" b="1"/>
              <a:t>Outer space mode :</a:t>
            </a:r>
            <a:endParaRPr sz="2400" b="1"/>
          </a:p>
        </p:txBody>
      </p:sp>
      <p:sp>
        <p:nvSpPr>
          <p:cNvPr id="246" name="Google Shape;246;p20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b="1" u="sng"/>
              <a:t>Outer space pointing mode:</a:t>
            </a:r>
            <a:endParaRPr b="1" u="sng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This mode is the opposite from the earth pointing mode, value are the same</a:t>
            </a:r>
            <a:endParaRPr/>
          </a:p>
        </p:txBody>
      </p:sp>
      <p:sp>
        <p:nvSpPr>
          <p:cNvPr id="247" name="Google Shape;247;p20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  <p:sp>
        <p:nvSpPr>
          <p:cNvPr id="248" name="Google Shape;248;p20"/>
          <p:cNvSpPr txBox="1">
            <a:spLocks noGrp="1"/>
          </p:cNvSpPr>
          <p:nvPr>
            <p:ph type="body" sz="quarter" idx="13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>
                <a:solidFill>
                  <a:schemeClr val="dk1"/>
                </a:solidFill>
              </a:rPr>
              <a:t>II - Results of Thermica simulation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1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en-US" sz="2400" b="1"/>
              <a:t>Conclusion</a:t>
            </a:r>
            <a:endParaRPr sz="2400" b="1"/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E34760E8-DCFE-4A94-BD53-98B2C9DB031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254" name="Google Shape;254;p21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  <p:sp>
        <p:nvSpPr>
          <p:cNvPr id="255" name="Google Shape;255;p21"/>
          <p:cNvSpPr txBox="1">
            <a:spLocks noGrp="1"/>
          </p:cNvSpPr>
          <p:nvPr>
            <p:ph type="body" sz="quarter" idx="13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>
                <a:solidFill>
                  <a:schemeClr val="dk1"/>
                </a:solidFill>
              </a:rPr>
              <a:t>Conclusion</a:t>
            </a:r>
            <a:endParaRPr/>
          </a:p>
        </p:txBody>
      </p:sp>
      <p:graphicFrame>
        <p:nvGraphicFramePr>
          <p:cNvPr id="256" name="Google Shape;256;p21"/>
          <p:cNvGraphicFramePr/>
          <p:nvPr/>
        </p:nvGraphicFramePr>
        <p:xfrm>
          <a:off x="619925" y="946950"/>
          <a:ext cx="10287000" cy="384039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571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71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71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71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2107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/>
                        <a:t>Temperature is calculated here with direct flux for maximum &amp; absorbed for minimum (to have margins)</a:t>
                      </a:r>
                      <a:endParaRPr sz="1800"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Requirements</a:t>
                      </a:r>
                      <a:endParaRPr sz="1800"/>
                    </a:p>
                  </a:txBody>
                  <a:tcPr marL="91425" marR="91425" marT="91425" marB="91425">
                    <a:lnL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Tumbling mode</a:t>
                      </a:r>
                      <a:endParaRPr sz="1800"/>
                    </a:p>
                  </a:txBody>
                  <a:tcPr marL="91425" marR="91425" marT="91425" marB="91425">
                    <a:lnL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Earth pointing mode (= outer space)</a:t>
                      </a:r>
                      <a:endParaRPr sz="1800"/>
                    </a:p>
                  </a:txBody>
                  <a:tcPr marL="91425" marR="91425" marT="91425" marB="91425">
                    <a:lnB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217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Solar Panel</a:t>
                      </a:r>
                      <a:endParaRPr sz="180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(emissivity = 0,78)</a:t>
                      </a:r>
                      <a:endParaRPr sz="1800"/>
                    </a:p>
                  </a:txBody>
                  <a:tcPr marL="91425" marR="91425" marT="91425" marB="91425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-120/120 °C</a:t>
                      </a:r>
                      <a:endParaRPr sz="1800"/>
                    </a:p>
                  </a:txBody>
                  <a:tcPr marL="91425" marR="91425" marT="91425" marB="91425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00FF00"/>
                          </a:solidFill>
                        </a:rPr>
                        <a:t>-93/111,7 °C</a:t>
                      </a:r>
                      <a:endParaRPr sz="1800">
                        <a:solidFill>
                          <a:srgbClr val="00FF00"/>
                        </a:solidFill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R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00FF00"/>
                          </a:solidFill>
                        </a:rPr>
                        <a:t>-120/81 °C</a:t>
                      </a:r>
                      <a:endParaRPr sz="1800">
                        <a:solidFill>
                          <a:srgbClr val="00FF00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217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Inside the CS</a:t>
                      </a:r>
                      <a:endParaRPr sz="180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(emissivity = 0,9)</a:t>
                      </a:r>
                      <a:endParaRPr sz="1800"/>
                    </a:p>
                  </a:txBody>
                  <a:tcPr marL="91425" marR="91425" marT="91425" marB="91425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-10/50 °C</a:t>
                      </a:r>
                      <a:endParaRPr sz="1800"/>
                    </a:p>
                  </a:txBody>
                  <a:tcPr marL="91425" marR="91425" marT="91425" marB="91425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FF0000"/>
                          </a:solidFill>
                        </a:rPr>
                        <a:t>-93</a:t>
                      </a:r>
                      <a:r>
                        <a:rPr lang="en-US" sz="1800"/>
                        <a:t>/</a:t>
                      </a:r>
                      <a:r>
                        <a:rPr lang="en-US" sz="1800">
                          <a:solidFill>
                            <a:srgbClr val="00FF00"/>
                          </a:solidFill>
                        </a:rPr>
                        <a:t>26 °C</a:t>
                      </a:r>
                      <a:endParaRPr sz="1800">
                        <a:solidFill>
                          <a:srgbClr val="00FF00"/>
                        </a:solidFill>
                      </a:endParaRPr>
                    </a:p>
                  </a:txBody>
                  <a:tcPr marL="91425" marR="91425" marT="91425" marB="91425">
                    <a:lnR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FF0000"/>
                          </a:solidFill>
                        </a:rPr>
                        <a:t>-125</a:t>
                      </a:r>
                      <a:r>
                        <a:rPr lang="en-US" sz="1800"/>
                        <a:t>/</a:t>
                      </a:r>
                      <a:r>
                        <a:rPr lang="en-US" sz="1800">
                          <a:solidFill>
                            <a:srgbClr val="00FF00"/>
                          </a:solidFill>
                        </a:rPr>
                        <a:t>36 °C</a:t>
                      </a:r>
                      <a:endParaRPr sz="1800">
                        <a:solidFill>
                          <a:srgbClr val="00FF00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57" name="Google Shape;257;p21"/>
          <p:cNvSpPr txBox="1"/>
          <p:nvPr/>
        </p:nvSpPr>
        <p:spPr>
          <a:xfrm>
            <a:off x="619925" y="4732825"/>
            <a:ext cx="10816800" cy="16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Inside the cubesat the temperature is </a:t>
            </a:r>
            <a:r>
              <a:rPr lang="en-US" sz="2400" b="1"/>
              <a:t>lower</a:t>
            </a:r>
            <a:r>
              <a:rPr lang="en-US" sz="2400"/>
              <a:t> for the hot case (direct solar flux)</a:t>
            </a: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and </a:t>
            </a:r>
            <a:r>
              <a:rPr lang="en-US" sz="2400" b="1">
                <a:solidFill>
                  <a:schemeClr val="dk1"/>
                </a:solidFill>
              </a:rPr>
              <a:t>higher</a:t>
            </a:r>
            <a:r>
              <a:rPr lang="en-US" sz="2400">
                <a:solidFill>
                  <a:schemeClr val="dk1"/>
                </a:solidFill>
              </a:rPr>
              <a:t> for the cold case (direct earth flux)</a:t>
            </a:r>
            <a:endParaRPr sz="2400"/>
          </a:p>
        </p:txBody>
      </p:sp>
      <p:sp>
        <p:nvSpPr>
          <p:cNvPr id="258" name="Google Shape;258;p21"/>
          <p:cNvSpPr/>
          <p:nvPr/>
        </p:nvSpPr>
        <p:spPr>
          <a:xfrm>
            <a:off x="746450" y="5638350"/>
            <a:ext cx="1679400" cy="469800"/>
          </a:xfrm>
          <a:prstGeom prst="rightArrow">
            <a:avLst>
              <a:gd name="adj1" fmla="val 50000"/>
              <a:gd name="adj2" fmla="val 50000"/>
            </a:avLst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21"/>
          <p:cNvSpPr txBox="1"/>
          <p:nvPr/>
        </p:nvSpPr>
        <p:spPr>
          <a:xfrm>
            <a:off x="2425850" y="5629500"/>
            <a:ext cx="9406200" cy="6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Dissipation inside the cubesat maintain the temperature up to </a:t>
            </a:r>
            <a:r>
              <a:rPr lang="en-US" sz="2400" b="1">
                <a:solidFill>
                  <a:srgbClr val="00FF00"/>
                </a:solidFill>
              </a:rPr>
              <a:t>-10°C</a:t>
            </a:r>
            <a:endParaRPr sz="2400" b="1">
              <a:solidFill>
                <a:srgbClr val="00FF00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en-US" sz="2400" b="1"/>
              <a:t>Conclusion</a:t>
            </a:r>
            <a:endParaRPr sz="2400" b="1"/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292696A5-21A8-46A7-972C-82DB7EE8C7A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265" name="Google Shape;265;p22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  <p:sp>
        <p:nvSpPr>
          <p:cNvPr id="266" name="Google Shape;266;p22"/>
          <p:cNvSpPr txBox="1">
            <a:spLocks noGrp="1"/>
          </p:cNvSpPr>
          <p:nvPr>
            <p:ph type="body" sz="quarter" idx="13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>
                <a:solidFill>
                  <a:schemeClr val="dk1"/>
                </a:solidFill>
              </a:rPr>
              <a:t>Conclusion</a:t>
            </a:r>
            <a:endParaRPr/>
          </a:p>
        </p:txBody>
      </p:sp>
      <p:sp>
        <p:nvSpPr>
          <p:cNvPr id="267" name="Google Shape;267;p22"/>
          <p:cNvSpPr/>
          <p:nvPr/>
        </p:nvSpPr>
        <p:spPr>
          <a:xfrm>
            <a:off x="406550" y="1479550"/>
            <a:ext cx="1679400" cy="469800"/>
          </a:xfrm>
          <a:prstGeom prst="rightArrow">
            <a:avLst>
              <a:gd name="adj1" fmla="val 50000"/>
              <a:gd name="adj2" fmla="val 50000"/>
            </a:avLst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22"/>
          <p:cNvSpPr txBox="1"/>
          <p:nvPr/>
        </p:nvSpPr>
        <p:spPr>
          <a:xfrm>
            <a:off x="2425950" y="1279625"/>
            <a:ext cx="8717400" cy="16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Tumbling mode regarding Solar Flux is the worst hot case with 1400 W/m² (T = 143 °C &gt; 120) on the solar panel.</a:t>
            </a:r>
            <a:endParaRPr sz="2400"/>
          </a:p>
        </p:txBody>
      </p:sp>
      <p:pic>
        <p:nvPicPr>
          <p:cNvPr id="269" name="Google Shape;269;p22"/>
          <p:cNvPicPr preferRelativeResize="0"/>
          <p:nvPr/>
        </p:nvPicPr>
        <p:blipFill rotWithShape="1">
          <a:blip r:embed="rId3">
            <a:alphaModFix/>
          </a:blip>
          <a:srcRect l="12177" t="16372" r="77835" b="55492"/>
          <a:stretch/>
        </p:blipFill>
        <p:spPr>
          <a:xfrm>
            <a:off x="306600" y="2070950"/>
            <a:ext cx="2579352" cy="4087249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22"/>
          <p:cNvSpPr txBox="1"/>
          <p:nvPr/>
        </p:nvSpPr>
        <p:spPr>
          <a:xfrm>
            <a:off x="3465650" y="2179375"/>
            <a:ext cx="8786400" cy="35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The width of the pic = 500 seconds (8 minutes) </a:t>
            </a: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u="sng"/>
              <a:t>Finally :</a:t>
            </a:r>
            <a:r>
              <a:rPr lang="en-US" sz="2400" b="1"/>
              <a:t> No active system needed, paint &amp; coating could be necessary for extend thermal margin</a:t>
            </a:r>
            <a:endParaRPr sz="24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/>
              <a:t>As OBC Team suggested, Thermal probe inside the CS can be useful for monitoring </a:t>
            </a:r>
            <a:endParaRPr sz="24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u="sng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u="sng"/>
              <a:t>To achieve in phase B :</a:t>
            </a:r>
            <a:endParaRPr sz="2400" u="sng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US" sz="2400"/>
              <a:t>Run same simulation with all choosen components 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US" sz="2400"/>
              <a:t>Integrate dissipation part to the simulation and beware the max temperature of the CS </a:t>
            </a: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cxnSp>
        <p:nvCxnSpPr>
          <p:cNvPr id="271" name="Google Shape;271;p22"/>
          <p:cNvCxnSpPr/>
          <p:nvPr/>
        </p:nvCxnSpPr>
        <p:spPr>
          <a:xfrm flipH="1">
            <a:off x="2225925" y="2459275"/>
            <a:ext cx="1319700" cy="3201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6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1"/>
              <a:t>Past objectives :</a:t>
            </a:r>
            <a:endParaRPr/>
          </a:p>
        </p:txBody>
      </p:sp>
      <p:sp>
        <p:nvSpPr>
          <p:cNvPr id="56" name="Google Shape;56;p6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b="1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1. Find an already launched project to study, or use cubesat shop basic components to start a study with simulation 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2. Increase skills in software like thermica </a:t>
            </a:r>
            <a:endParaRPr>
              <a:solidFill>
                <a:schemeClr val="accent6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3. As soon as possible, start doing this on TOLOSAT</a:t>
            </a:r>
            <a:endParaRPr b="1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br>
              <a:rPr lang="en-US"/>
            </a:br>
            <a:endParaRPr>
              <a:solidFill>
                <a:srgbClr val="00FF00"/>
              </a:solidFill>
            </a:endParaRPr>
          </a:p>
        </p:txBody>
      </p:sp>
      <p:sp>
        <p:nvSpPr>
          <p:cNvPr id="57" name="Google Shape;57;p6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  <p:sp>
        <p:nvSpPr>
          <p:cNvPr id="58" name="Google Shape;58;p6"/>
          <p:cNvSpPr txBox="1">
            <a:spLocks noGrp="1"/>
          </p:cNvSpPr>
          <p:nvPr>
            <p:ph type="body" sz="quarter" idx="13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dirty="0">
                <a:solidFill>
                  <a:schemeClr val="dk1"/>
                </a:solidFill>
              </a:rPr>
              <a:t>I - Objectives and </a:t>
            </a:r>
            <a:r>
              <a:rPr lang="fr-FR" dirty="0" err="1">
                <a:solidFill>
                  <a:schemeClr val="dk1"/>
                </a:solidFill>
              </a:rPr>
              <a:t>Modelling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7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1"/>
              <a:t>Past objectives :</a:t>
            </a:r>
            <a:endParaRPr/>
          </a:p>
        </p:txBody>
      </p:sp>
      <p:sp>
        <p:nvSpPr>
          <p:cNvPr id="64" name="Google Shape;64;p7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b="1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1. </a:t>
            </a:r>
            <a:r>
              <a:rPr lang="en-US">
                <a:solidFill>
                  <a:srgbClr val="FF0000"/>
                </a:solidFill>
              </a:rPr>
              <a:t>Find an already launched project to study, or use cubesat shop basic components to start a study with simulation</a:t>
            </a:r>
            <a:r>
              <a:rPr lang="en-US"/>
              <a:t> 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2. Increase skills in software like thermica </a:t>
            </a:r>
            <a:r>
              <a:rPr lang="en-US">
                <a:solidFill>
                  <a:srgbClr val="00FF00"/>
                </a:solidFill>
              </a:rPr>
              <a:t>✓</a:t>
            </a:r>
            <a:endParaRPr>
              <a:solidFill>
                <a:schemeClr val="accent6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3. As soon as possible, start doing this on TOLOSAT </a:t>
            </a:r>
            <a:r>
              <a:rPr lang="en-US">
                <a:solidFill>
                  <a:srgbClr val="00FF00"/>
                </a:solidFill>
              </a:rPr>
              <a:t>✓</a:t>
            </a:r>
            <a:endParaRPr b="1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br>
              <a:rPr lang="en-US"/>
            </a:br>
            <a:endParaRPr>
              <a:solidFill>
                <a:srgbClr val="00FF00"/>
              </a:solidFill>
            </a:endParaRPr>
          </a:p>
        </p:txBody>
      </p:sp>
      <p:sp>
        <p:nvSpPr>
          <p:cNvPr id="65" name="Google Shape;65;p7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DC5118-AE20-42BB-9F7A-62B2DC348C4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I. Objectives and </a:t>
            </a:r>
            <a:r>
              <a:rPr lang="fr-FR"/>
              <a:t>Modelling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8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1"/>
              <a:t>Evolution of the modelisation :</a:t>
            </a:r>
            <a:endParaRPr sz="2400" b="1"/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8B0E209E-6FC2-4CF8-AC8A-0FDC356CE08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2" name="Google Shape;72;p8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sp>
        <p:nvSpPr>
          <p:cNvPr id="73" name="Google Shape;73;p8"/>
          <p:cNvSpPr txBox="1">
            <a:spLocks noGrp="1"/>
          </p:cNvSpPr>
          <p:nvPr>
            <p:ph type="body" sz="quarter" idx="13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I - Objectives and Modelisation</a:t>
            </a:r>
            <a:endParaRPr/>
          </a:p>
        </p:txBody>
      </p:sp>
      <p:pic>
        <p:nvPicPr>
          <p:cNvPr id="74" name="Google Shape;74;p8" descr="https://lh4.googleusercontent.com/icU7wY5D8nz84U8Enc5FZ9yiwb-rkR69RxKcznbwW9tqdL4EL38yNROqLqLV4Ac6DkqY3hCbUrr0amPy94OUPbYSnn79kko4uP2bOCelnRHIXO-zZe03Xv1hoEjT5i_arqL4kd_k"/>
          <p:cNvPicPr preferRelativeResize="0"/>
          <p:nvPr/>
        </p:nvPicPr>
        <p:blipFill rotWithShape="1">
          <a:blip r:embed="rId3">
            <a:alphaModFix/>
          </a:blip>
          <a:srcRect l="24384" t="21289" r="40650" b="20937"/>
          <a:stretch/>
        </p:blipFill>
        <p:spPr>
          <a:xfrm>
            <a:off x="5751850" y="2793100"/>
            <a:ext cx="2111699" cy="197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62957" y="2986600"/>
            <a:ext cx="1557225" cy="1583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6" name="Google Shape;76;p8"/>
          <p:cNvCxnSpPr>
            <a:stCxn id="75" idx="3"/>
            <a:endCxn id="74" idx="1"/>
          </p:cNvCxnSpPr>
          <p:nvPr/>
        </p:nvCxnSpPr>
        <p:spPr>
          <a:xfrm>
            <a:off x="3620182" y="3778400"/>
            <a:ext cx="21318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7" name="Google Shape;77;p8"/>
          <p:cNvSpPr txBox="1"/>
          <p:nvPr/>
        </p:nvSpPr>
        <p:spPr>
          <a:xfrm>
            <a:off x="386550" y="1399600"/>
            <a:ext cx="47385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8" name="Google Shape;78;p8"/>
          <p:cNvCxnSpPr/>
          <p:nvPr/>
        </p:nvCxnSpPr>
        <p:spPr>
          <a:xfrm rot="10800000" flipH="1">
            <a:off x="7964350" y="3758438"/>
            <a:ext cx="2799300" cy="399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60A83-848F-41C2-8F8B-B3A4291FCAB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D2A209-A411-48BA-AEC1-CF367740C97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83" name="Google Shape;83;p9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sp>
        <p:nvSpPr>
          <p:cNvPr id="93" name="Google Shape;93;p9"/>
          <p:cNvSpPr txBox="1">
            <a:spLocks noGrp="1"/>
          </p:cNvSpPr>
          <p:nvPr>
            <p:ph type="body" sz="quarter" idx="13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>
                <a:solidFill>
                  <a:schemeClr val="dk1"/>
                </a:solidFill>
              </a:rPr>
              <a:t>I - Objectives and Modelisation</a:t>
            </a:r>
            <a:endParaRPr/>
          </a:p>
        </p:txBody>
      </p:sp>
      <p:pic>
        <p:nvPicPr>
          <p:cNvPr id="84" name="Google Shape;84;p9"/>
          <p:cNvPicPr preferRelativeResize="0"/>
          <p:nvPr/>
        </p:nvPicPr>
        <p:blipFill rotWithShape="1">
          <a:blip r:embed="rId3">
            <a:alphaModFix/>
          </a:blip>
          <a:srcRect l="21977" t="11003" r="21348" b="18325"/>
          <a:stretch/>
        </p:blipFill>
        <p:spPr>
          <a:xfrm>
            <a:off x="285300" y="-8"/>
            <a:ext cx="4855877" cy="340591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9"/>
          <p:cNvPicPr preferRelativeResize="0"/>
          <p:nvPr/>
        </p:nvPicPr>
        <p:blipFill rotWithShape="1">
          <a:blip r:embed="rId4">
            <a:alphaModFix/>
          </a:blip>
          <a:srcRect l="27890" t="15239" r="19056" b="14854"/>
          <a:stretch/>
        </p:blipFill>
        <p:spPr>
          <a:xfrm>
            <a:off x="5802150" y="3293825"/>
            <a:ext cx="4034875" cy="2990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9"/>
          <p:cNvPicPr preferRelativeResize="0"/>
          <p:nvPr/>
        </p:nvPicPr>
        <p:blipFill rotWithShape="1">
          <a:blip r:embed="rId5">
            <a:alphaModFix/>
          </a:blip>
          <a:srcRect l="12377" t="8155" r="3248" b="6629"/>
          <a:stretch/>
        </p:blipFill>
        <p:spPr>
          <a:xfrm>
            <a:off x="285300" y="3266600"/>
            <a:ext cx="5359824" cy="3044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9"/>
          <p:cNvPicPr preferRelativeResize="0"/>
          <p:nvPr/>
        </p:nvPicPr>
        <p:blipFill rotWithShape="1">
          <a:blip r:embed="rId6">
            <a:alphaModFix/>
          </a:blip>
          <a:srcRect l="33507" t="14639" r="5813" b="8389"/>
          <a:stretch/>
        </p:blipFill>
        <p:spPr>
          <a:xfrm>
            <a:off x="5141175" y="0"/>
            <a:ext cx="4451976" cy="32506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8" name="Google Shape;88;p9"/>
          <p:cNvCxnSpPr/>
          <p:nvPr/>
        </p:nvCxnSpPr>
        <p:spPr>
          <a:xfrm>
            <a:off x="1769800" y="583225"/>
            <a:ext cx="582600" cy="6735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9" name="Google Shape;89;p9"/>
          <p:cNvSpPr txBox="1"/>
          <p:nvPr/>
        </p:nvSpPr>
        <p:spPr>
          <a:xfrm>
            <a:off x="683850" y="5809525"/>
            <a:ext cx="1539600" cy="59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/>
              <a:t>BATTERY</a:t>
            </a:r>
            <a:endParaRPr sz="1800" b="1"/>
          </a:p>
        </p:txBody>
      </p:sp>
      <p:sp>
        <p:nvSpPr>
          <p:cNvPr id="90" name="Google Shape;90;p9"/>
          <p:cNvSpPr txBox="1"/>
          <p:nvPr/>
        </p:nvSpPr>
        <p:spPr>
          <a:xfrm>
            <a:off x="8314598" y="2218325"/>
            <a:ext cx="1340400" cy="59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/>
              <a:t>PLATES</a:t>
            </a:r>
            <a:endParaRPr sz="1800" b="1"/>
          </a:p>
        </p:txBody>
      </p:sp>
      <p:cxnSp>
        <p:nvCxnSpPr>
          <p:cNvPr id="91" name="Google Shape;91;p9"/>
          <p:cNvCxnSpPr/>
          <p:nvPr/>
        </p:nvCxnSpPr>
        <p:spPr>
          <a:xfrm rot="10800000" flipH="1">
            <a:off x="1941575" y="4915150"/>
            <a:ext cx="959700" cy="11397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2" name="Google Shape;92;p9"/>
          <p:cNvCxnSpPr/>
          <p:nvPr/>
        </p:nvCxnSpPr>
        <p:spPr>
          <a:xfrm rot="10800000">
            <a:off x="8314588" y="1532550"/>
            <a:ext cx="590400" cy="7461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4" name="Google Shape;94;p9"/>
          <p:cNvSpPr txBox="1"/>
          <p:nvPr/>
        </p:nvSpPr>
        <p:spPr>
          <a:xfrm>
            <a:off x="5852526" y="3405925"/>
            <a:ext cx="1689300" cy="59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/>
              <a:t>FINAL ASSEMBLY</a:t>
            </a:r>
            <a:endParaRPr sz="1800" b="1"/>
          </a:p>
        </p:txBody>
      </p:sp>
      <p:sp>
        <p:nvSpPr>
          <p:cNvPr id="95" name="Google Shape;95;p9"/>
          <p:cNvSpPr txBox="1"/>
          <p:nvPr/>
        </p:nvSpPr>
        <p:spPr>
          <a:xfrm>
            <a:off x="429398" y="79600"/>
            <a:ext cx="1340400" cy="59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/>
              <a:t>SOLAR PANEL</a:t>
            </a:r>
            <a:endParaRPr sz="1800" b="1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AF57CE-A1BF-42BF-BC96-77B68F42CF2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E80940-9F30-46A2-98AF-9469EFAFEF8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00" name="Google Shape;100;p10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sp>
        <p:nvSpPr>
          <p:cNvPr id="101" name="Google Shape;101;p10"/>
          <p:cNvSpPr txBox="1">
            <a:spLocks noGrp="1"/>
          </p:cNvSpPr>
          <p:nvPr>
            <p:ph type="body" sz="quarter" idx="13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I - Objectives and Modelisation</a:t>
            </a:r>
            <a:endParaRPr/>
          </a:p>
        </p:txBody>
      </p:sp>
      <p:sp>
        <p:nvSpPr>
          <p:cNvPr id="102" name="Google Shape;102;p10"/>
          <p:cNvSpPr txBox="1"/>
          <p:nvPr/>
        </p:nvSpPr>
        <p:spPr>
          <a:xfrm>
            <a:off x="280275" y="279900"/>
            <a:ext cx="47385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1">
                <a:solidFill>
                  <a:schemeClr val="dk1"/>
                </a:solidFill>
              </a:rPr>
              <a:t>Meshing parameters :</a:t>
            </a:r>
            <a:endParaRPr sz="24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10"/>
          <p:cNvSpPr/>
          <p:nvPr/>
        </p:nvSpPr>
        <p:spPr>
          <a:xfrm>
            <a:off x="1326275" y="1801025"/>
            <a:ext cx="2099400" cy="4068600"/>
          </a:xfrm>
          <a:prstGeom prst="rect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10"/>
          <p:cNvSpPr/>
          <p:nvPr/>
        </p:nvSpPr>
        <p:spPr>
          <a:xfrm>
            <a:off x="5018775" y="1801025"/>
            <a:ext cx="2099400" cy="2064300"/>
          </a:xfrm>
          <a:prstGeom prst="rect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10"/>
          <p:cNvSpPr/>
          <p:nvPr/>
        </p:nvSpPr>
        <p:spPr>
          <a:xfrm>
            <a:off x="8458875" y="1801025"/>
            <a:ext cx="559825" cy="919750"/>
          </a:xfrm>
          <a:prstGeom prst="flowChartMagneticDisk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10"/>
          <p:cNvSpPr/>
          <p:nvPr/>
        </p:nvSpPr>
        <p:spPr>
          <a:xfrm>
            <a:off x="866400" y="1801025"/>
            <a:ext cx="200100" cy="4068600"/>
          </a:xfrm>
          <a:prstGeom prst="upDownArrow">
            <a:avLst>
              <a:gd name="adj1" fmla="val 50000"/>
              <a:gd name="adj2" fmla="val 50000"/>
            </a:avLst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10"/>
          <p:cNvSpPr/>
          <p:nvPr/>
        </p:nvSpPr>
        <p:spPr>
          <a:xfrm>
            <a:off x="4591325" y="1801025"/>
            <a:ext cx="200100" cy="2064300"/>
          </a:xfrm>
          <a:prstGeom prst="upDownArrow">
            <a:avLst>
              <a:gd name="adj1" fmla="val 50000"/>
              <a:gd name="adj2" fmla="val 50000"/>
            </a:avLst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10"/>
          <p:cNvSpPr/>
          <p:nvPr/>
        </p:nvSpPr>
        <p:spPr>
          <a:xfrm>
            <a:off x="8087650" y="1801025"/>
            <a:ext cx="200100" cy="919800"/>
          </a:xfrm>
          <a:prstGeom prst="upDownArrow">
            <a:avLst>
              <a:gd name="adj1" fmla="val 50000"/>
              <a:gd name="adj2" fmla="val 50000"/>
            </a:avLst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10"/>
          <p:cNvSpPr/>
          <p:nvPr/>
        </p:nvSpPr>
        <p:spPr>
          <a:xfrm rot="5400000">
            <a:off x="5981625" y="365550"/>
            <a:ext cx="200100" cy="2125800"/>
          </a:xfrm>
          <a:prstGeom prst="upDownArrow">
            <a:avLst>
              <a:gd name="adj1" fmla="val 50000"/>
              <a:gd name="adj2" fmla="val 50000"/>
            </a:avLst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10"/>
          <p:cNvSpPr/>
          <p:nvPr/>
        </p:nvSpPr>
        <p:spPr>
          <a:xfrm rot="5400000">
            <a:off x="2275925" y="441750"/>
            <a:ext cx="200100" cy="2125800"/>
          </a:xfrm>
          <a:prstGeom prst="upDownArrow">
            <a:avLst>
              <a:gd name="adj1" fmla="val 50000"/>
              <a:gd name="adj2" fmla="val 50000"/>
            </a:avLst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10"/>
          <p:cNvSpPr/>
          <p:nvPr/>
        </p:nvSpPr>
        <p:spPr>
          <a:xfrm rot="5400000">
            <a:off x="8638725" y="1082400"/>
            <a:ext cx="200100" cy="692100"/>
          </a:xfrm>
          <a:prstGeom prst="upDownArrow">
            <a:avLst>
              <a:gd name="adj1" fmla="val 50000"/>
              <a:gd name="adj2" fmla="val 50000"/>
            </a:avLst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10"/>
          <p:cNvSpPr txBox="1"/>
          <p:nvPr/>
        </p:nvSpPr>
        <p:spPr>
          <a:xfrm>
            <a:off x="280275" y="3375425"/>
            <a:ext cx="559800" cy="9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/>
              <a:t>10</a:t>
            </a:r>
            <a:endParaRPr sz="2400" b="1"/>
          </a:p>
        </p:txBody>
      </p:sp>
      <p:sp>
        <p:nvSpPr>
          <p:cNvPr id="113" name="Google Shape;113;p10"/>
          <p:cNvSpPr txBox="1"/>
          <p:nvPr/>
        </p:nvSpPr>
        <p:spPr>
          <a:xfrm>
            <a:off x="8535088" y="728400"/>
            <a:ext cx="5598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/>
              <a:t>1</a:t>
            </a:r>
            <a:endParaRPr sz="2400" b="1"/>
          </a:p>
        </p:txBody>
      </p:sp>
      <p:sp>
        <p:nvSpPr>
          <p:cNvPr id="114" name="Google Shape;114;p10"/>
          <p:cNvSpPr txBox="1"/>
          <p:nvPr/>
        </p:nvSpPr>
        <p:spPr>
          <a:xfrm>
            <a:off x="7508625" y="1801025"/>
            <a:ext cx="559800" cy="9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/>
              <a:t>  2</a:t>
            </a:r>
            <a:endParaRPr sz="2400" b="1"/>
          </a:p>
        </p:txBody>
      </p:sp>
      <p:sp>
        <p:nvSpPr>
          <p:cNvPr id="115" name="Google Shape;115;p10"/>
          <p:cNvSpPr txBox="1"/>
          <p:nvPr/>
        </p:nvSpPr>
        <p:spPr>
          <a:xfrm>
            <a:off x="5816100" y="892350"/>
            <a:ext cx="559800" cy="9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/>
              <a:t> 6</a:t>
            </a:r>
            <a:endParaRPr sz="2400" b="1"/>
          </a:p>
        </p:txBody>
      </p:sp>
      <p:sp>
        <p:nvSpPr>
          <p:cNvPr id="116" name="Google Shape;116;p10"/>
          <p:cNvSpPr txBox="1"/>
          <p:nvPr/>
        </p:nvSpPr>
        <p:spPr>
          <a:xfrm>
            <a:off x="3942325" y="2373275"/>
            <a:ext cx="559800" cy="9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/>
              <a:t>  6</a:t>
            </a:r>
            <a:endParaRPr sz="2400" b="1"/>
          </a:p>
        </p:txBody>
      </p:sp>
      <p:sp>
        <p:nvSpPr>
          <p:cNvPr id="117" name="Google Shape;117;p10"/>
          <p:cNvSpPr txBox="1"/>
          <p:nvPr/>
        </p:nvSpPr>
        <p:spPr>
          <a:xfrm>
            <a:off x="2096075" y="968550"/>
            <a:ext cx="559800" cy="9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/>
              <a:t> 6</a:t>
            </a:r>
            <a:endParaRPr sz="2400" b="1"/>
          </a:p>
        </p:txBody>
      </p:sp>
      <p:sp>
        <p:nvSpPr>
          <p:cNvPr id="118" name="Google Shape;118;p10"/>
          <p:cNvSpPr txBox="1"/>
          <p:nvPr/>
        </p:nvSpPr>
        <p:spPr>
          <a:xfrm>
            <a:off x="1586625" y="5869625"/>
            <a:ext cx="2125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Big faces</a:t>
            </a:r>
            <a:endParaRPr sz="2400"/>
          </a:p>
        </p:txBody>
      </p:sp>
      <p:sp>
        <p:nvSpPr>
          <p:cNvPr id="119" name="Google Shape;119;p10"/>
          <p:cNvSpPr txBox="1"/>
          <p:nvPr/>
        </p:nvSpPr>
        <p:spPr>
          <a:xfrm>
            <a:off x="7634825" y="2764700"/>
            <a:ext cx="2838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Solar panel link</a:t>
            </a:r>
            <a:endParaRPr sz="2400"/>
          </a:p>
        </p:txBody>
      </p:sp>
      <p:sp>
        <p:nvSpPr>
          <p:cNvPr id="120" name="Google Shape;120;p10"/>
          <p:cNvSpPr txBox="1"/>
          <p:nvPr/>
        </p:nvSpPr>
        <p:spPr>
          <a:xfrm>
            <a:off x="5189300" y="3887250"/>
            <a:ext cx="2125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Small faces</a:t>
            </a:r>
            <a:endParaRPr sz="24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1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1"/>
              <a:t>Thermal objectives for our Cubesat :</a:t>
            </a:r>
            <a:endParaRPr/>
          </a:p>
        </p:txBody>
      </p:sp>
      <p:sp>
        <p:nvSpPr>
          <p:cNvPr id="126" name="Google Shape;126;p11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Temperature range of our solar panels : </a:t>
            </a:r>
            <a:r>
              <a:rPr lang="en-US" b="1"/>
              <a:t>-120 / 120 °C</a:t>
            </a:r>
            <a:endParaRPr b="1" u="sng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Temperature range of our components : </a:t>
            </a:r>
            <a:r>
              <a:rPr lang="en-US" b="1"/>
              <a:t>-10 / 50 °C</a:t>
            </a:r>
            <a:endParaRPr b="1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b="1"/>
              <a:t>                                                          </a:t>
            </a:r>
            <a:endParaRPr/>
          </a:p>
        </p:txBody>
      </p:sp>
      <p:sp>
        <p:nvSpPr>
          <p:cNvPr id="127" name="Google Shape;127;p11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sp>
        <p:nvSpPr>
          <p:cNvPr id="128" name="Google Shape;128;p11"/>
          <p:cNvSpPr txBox="1">
            <a:spLocks noGrp="1"/>
          </p:cNvSpPr>
          <p:nvPr>
            <p:ph type="body" sz="quarter" idx="13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I - Objectives and Modelisation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endParaRPr/>
          </a:p>
        </p:txBody>
      </p:sp>
      <p:pic>
        <p:nvPicPr>
          <p:cNvPr id="129" name="Google Shape;129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00300" y="1259137"/>
            <a:ext cx="4162951" cy="5038499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11"/>
          <p:cNvSpPr txBox="1"/>
          <p:nvPr/>
        </p:nvSpPr>
        <p:spPr>
          <a:xfrm>
            <a:off x="11663250" y="5976325"/>
            <a:ext cx="2599200" cy="10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°C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1"/>
              <a:t>Methods of Temperature Calculation</a:t>
            </a:r>
            <a:endParaRPr/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DBF37C91-CD4E-4CEB-B883-FC57E8E24F5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36" name="Google Shape;136;p12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sp>
        <p:nvSpPr>
          <p:cNvPr id="137" name="Google Shape;137;p12"/>
          <p:cNvSpPr txBox="1">
            <a:spLocks noGrp="1"/>
          </p:cNvSpPr>
          <p:nvPr>
            <p:ph type="body" sz="quarter" idx="13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I - Objectives and Modelisation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endParaRPr/>
          </a:p>
        </p:txBody>
      </p:sp>
      <p:sp>
        <p:nvSpPr>
          <p:cNvPr id="138" name="Google Shape;138;p12"/>
          <p:cNvSpPr txBox="1"/>
          <p:nvPr/>
        </p:nvSpPr>
        <p:spPr>
          <a:xfrm>
            <a:off x="11663250" y="5976325"/>
            <a:ext cx="2599200" cy="10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°C</a:t>
            </a:r>
            <a:endParaRPr/>
          </a:p>
        </p:txBody>
      </p:sp>
      <p:pic>
        <p:nvPicPr>
          <p:cNvPr id="139" name="Google Shape;139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30412"/>
            <a:ext cx="4345400" cy="749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456985"/>
            <a:ext cx="3767400" cy="10292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3526975"/>
            <a:ext cx="6202356" cy="749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1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400" y="4505450"/>
            <a:ext cx="2371725" cy="714375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12"/>
          <p:cNvSpPr txBox="1"/>
          <p:nvPr/>
        </p:nvSpPr>
        <p:spPr>
          <a:xfrm>
            <a:off x="6564300" y="1487125"/>
            <a:ext cx="5958300" cy="6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Solar Power</a:t>
            </a:r>
            <a:endParaRPr sz="2400"/>
          </a:p>
        </p:txBody>
      </p:sp>
      <p:sp>
        <p:nvSpPr>
          <p:cNvPr id="144" name="Google Shape;144;p12"/>
          <p:cNvSpPr txBox="1"/>
          <p:nvPr/>
        </p:nvSpPr>
        <p:spPr>
          <a:xfrm>
            <a:off x="6564300" y="2422625"/>
            <a:ext cx="5958300" cy="6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Cubesat Power</a:t>
            </a:r>
            <a:endParaRPr sz="2400"/>
          </a:p>
        </p:txBody>
      </p:sp>
      <p:sp>
        <p:nvSpPr>
          <p:cNvPr id="145" name="Google Shape;145;p12"/>
          <p:cNvSpPr txBox="1"/>
          <p:nvPr/>
        </p:nvSpPr>
        <p:spPr>
          <a:xfrm>
            <a:off x="6552425" y="3608388"/>
            <a:ext cx="5958300" cy="6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IR Earth Power</a:t>
            </a:r>
            <a:endParaRPr sz="2400"/>
          </a:p>
        </p:txBody>
      </p:sp>
      <p:sp>
        <p:nvSpPr>
          <p:cNvPr id="146" name="Google Shape;146;p12"/>
          <p:cNvSpPr txBox="1"/>
          <p:nvPr/>
        </p:nvSpPr>
        <p:spPr>
          <a:xfrm>
            <a:off x="6564300" y="4565550"/>
            <a:ext cx="5958300" cy="6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Albedo Earth Flux</a:t>
            </a:r>
            <a:endParaRPr sz="24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3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1"/>
              <a:t>II - Results of Thermica simulation</a:t>
            </a:r>
            <a:endParaRPr/>
          </a:p>
        </p:txBody>
      </p:sp>
      <p:sp>
        <p:nvSpPr>
          <p:cNvPr id="152" name="Google Shape;152;p13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b="1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Several modes :   - Tumbling mode : after the launch the Cubesat spin</a:t>
            </a:r>
            <a:endParaRPr/>
          </a:p>
          <a:p>
            <a:pPr marL="274320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Char char="-"/>
            </a:pPr>
            <a:r>
              <a:rPr lang="en-US"/>
              <a:t>Earth Pointing mode</a:t>
            </a:r>
            <a:endParaRPr/>
          </a:p>
          <a:p>
            <a:pPr marL="274320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US"/>
              <a:t>Outer Space Pointing mode : opposite of the earth pointing one </a:t>
            </a:r>
            <a:endParaRPr/>
          </a:p>
          <a:p>
            <a:pPr marL="64008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64008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Duration of the simulation : 50 000 seconds = 14 hours</a:t>
            </a:r>
            <a:endParaRPr/>
          </a:p>
        </p:txBody>
      </p:sp>
      <p:sp>
        <p:nvSpPr>
          <p:cNvPr id="153" name="Google Shape;153;p13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sp>
        <p:nvSpPr>
          <p:cNvPr id="154" name="Google Shape;154;p13"/>
          <p:cNvSpPr txBox="1">
            <a:spLocks noGrp="1"/>
          </p:cNvSpPr>
          <p:nvPr>
            <p:ph type="body" sz="quarter" idx="13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>
                <a:solidFill>
                  <a:schemeClr val="dk1"/>
                </a:solidFill>
              </a:rPr>
              <a:t>II - Results of Thermica simulation</a:t>
            </a:r>
            <a:endParaRPr/>
          </a:p>
        </p:txBody>
      </p:sp>
      <p:sp>
        <p:nvSpPr>
          <p:cNvPr id="155" name="Google Shape;155;p13"/>
          <p:cNvSpPr txBox="1"/>
          <p:nvPr/>
        </p:nvSpPr>
        <p:spPr>
          <a:xfrm>
            <a:off x="187725" y="5381600"/>
            <a:ext cx="12004200" cy="133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/>
              <a:t>Note: The simulation does not considerate the thermal dissipation of the battery !</a:t>
            </a:r>
            <a:endParaRPr sz="2400" b="1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412</TotalTime>
  <Words>884</Words>
  <Application>Microsoft Office PowerPoint</Application>
  <PresentationFormat>Widescreen</PresentationFormat>
  <Paragraphs>200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Arial Nova</vt:lpstr>
      <vt:lpstr>Arial Nova Light</vt:lpstr>
      <vt:lpstr>Calibri</vt:lpstr>
      <vt:lpstr>Calibri Light</vt:lpstr>
      <vt:lpstr>Thème Office</vt:lpstr>
      <vt:lpstr>THERMAL Subsystem</vt:lpstr>
      <vt:lpstr>Past objectives :</vt:lpstr>
      <vt:lpstr>Past objectives :</vt:lpstr>
      <vt:lpstr>Evolution of the modelisation :</vt:lpstr>
      <vt:lpstr>PowerPoint Presentation</vt:lpstr>
      <vt:lpstr>PowerPoint Presentation</vt:lpstr>
      <vt:lpstr>Thermal objectives for our Cubesat :</vt:lpstr>
      <vt:lpstr>Methods of Temperature Calculation</vt:lpstr>
      <vt:lpstr>II - Results of Thermica simulation</vt:lpstr>
      <vt:lpstr>Tumbling mode :</vt:lpstr>
      <vt:lpstr>Tumbling mode (mean flux during simulation time) :</vt:lpstr>
      <vt:lpstr>Tumbling mode :</vt:lpstr>
      <vt:lpstr>Earth pointing mode (mean flux during simulation time) :</vt:lpstr>
      <vt:lpstr> Earth pointing mode : </vt:lpstr>
      <vt:lpstr> Earth pointing mode : </vt:lpstr>
      <vt:lpstr>Outer space mode :</vt:lpstr>
      <vt:lpstr>Conclusion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Cédric BELMANT</dc:creator>
  <cp:lastModifiedBy>Cédric BELMANT</cp:lastModifiedBy>
  <cp:revision>172</cp:revision>
  <dcterms:created xsi:type="dcterms:W3CDTF">2018-09-16T11:03:03Z</dcterms:created>
  <dcterms:modified xsi:type="dcterms:W3CDTF">2019-05-26T16:47:51Z</dcterms:modified>
</cp:coreProperties>
</file>